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4" r:id="rId6"/>
    <p:sldId id="268" r:id="rId7"/>
    <p:sldId id="269" r:id="rId8"/>
    <p:sldId id="270" r:id="rId9"/>
    <p:sldId id="261" r:id="rId10"/>
    <p:sldId id="271" r:id="rId11"/>
    <p:sldId id="263" r:id="rId12"/>
    <p:sldId id="272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D60093"/>
    <a:srgbClr val="CC3300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02CCC-B012-43A5-A501-6A15ABEAA1FC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B711C-F3A6-4375-93BF-8F05685185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8E53-E0A3-489F-8CC7-8E02501200A9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28126-81DE-4CE9-A2F8-C71B612158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B1EE5-CAD0-4B6F-BC55-9CA4D12277A7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8240-E09C-4FF0-ABC4-41A822D86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125A0-AC95-40E5-9768-BFCAD28D058E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48E31-2BC7-4CEB-A27B-5E4A7884B1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1B8E0-4DFC-4A7C-A1DA-5DB56214106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84B0F-44DE-4AE7-B27B-8CA075369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3EC79-4A7B-42BF-9496-9A1F0F430BAD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092B-B7A6-4990-8A6D-85C15FF72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98232-6AAB-4529-B035-5D82F6542341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2A0EA-9D18-4081-A13B-3E508A3469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DFD01-A733-457A-B402-CBE5E4B7B8DF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43A0B-D824-410F-A133-EFE2AB1F73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C5A0D-8D4D-4A07-A1F5-8E56D258FDC6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03A92-F4B3-47E5-88F3-C866BDD76A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F160B-61DA-4591-94CE-039E439EC393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7BB5-4A17-4C4E-88CC-7CC364413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A55A9-913A-4F21-AFEF-A5AB907E48AA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98061-89F5-4822-A06B-8110EC960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3E00C0-B202-488A-8D18-A3BB9CA37C82}" type="datetimeFigureOut">
              <a:rPr lang="ru-RU"/>
              <a:pPr>
                <a:defRPr/>
              </a:pPr>
              <a:t>17.05.2017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8DB8-C7CF-4861-A6F3-C5F425D57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g496_pic1.jpg"/>
          <p:cNvPicPr>
            <a:picLocks noChangeAspect="1"/>
          </p:cNvPicPr>
          <p:nvPr/>
        </p:nvPicPr>
        <p:blipFill>
          <a:blip r:embed="rId2">
            <a:lum bright="67000" contrast="-29000"/>
            <a:extLst/>
          </a:blip>
          <a:stretch>
            <a:fillRect/>
          </a:stretch>
        </p:blipFill>
        <p:spPr>
          <a:xfrm>
            <a:off x="428596" y="476672"/>
            <a:ext cx="835824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Рисунок 5" descr="25 (1)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225"/>
            <a:ext cx="2571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20078" y="1878939"/>
            <a:ext cx="8175282" cy="258532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 юбилею кафедры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социальной работы и </a:t>
            </a:r>
            <a:r>
              <a:rPr lang="ru-RU" sz="5400" b="1" i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конфликтологии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3728" y="916905"/>
            <a:ext cx="1296144" cy="590314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prstTxWarp prst="textSlant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лет</a:t>
            </a:r>
          </a:p>
        </p:txBody>
      </p:sp>
      <p:sp>
        <p:nvSpPr>
          <p:cNvPr id="13317" name="TextBox 2"/>
          <p:cNvSpPr txBox="1">
            <a:spLocks noChangeArrowheads="1"/>
          </p:cNvSpPr>
          <p:nvPr/>
        </p:nvSpPr>
        <p:spPr bwMode="auto">
          <a:xfrm>
            <a:off x="1000125" y="5445125"/>
            <a:ext cx="73882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solidFill>
                  <a:srgbClr val="990033"/>
                </a:solidFill>
                <a:latin typeface="Calibri" pitchFamily="34" charset="0"/>
              </a:rPr>
              <a:t>виртуальная выставка</a:t>
            </a:r>
          </a:p>
          <a:p>
            <a:pPr algn="ctr"/>
            <a:r>
              <a:rPr lang="ru-RU" sz="2800" b="1" i="1">
                <a:solidFill>
                  <a:srgbClr val="990033"/>
                </a:solidFill>
                <a:latin typeface="Calibri" pitchFamily="34" charset="0"/>
              </a:rPr>
              <a:t>научных трудов сотрудников кафедры</a:t>
            </a:r>
          </a:p>
        </p:txBody>
      </p:sp>
      <p:pic>
        <p:nvPicPr>
          <p:cNvPr id="13318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7113" y="5886450"/>
            <a:ext cx="2286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Рисунок 7" descr="13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627784" y="104401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990033"/>
                </a:solidFill>
                <a:latin typeface="Calibri" pitchFamily="34" charset="0"/>
              </a:rPr>
              <a:t>Монографии и учебные </a:t>
            </a:r>
            <a:r>
              <a:rPr lang="ru-RU" b="1" i="1" u="sng" dirty="0" smtClean="0">
                <a:solidFill>
                  <a:srgbClr val="990033"/>
                </a:solidFill>
                <a:latin typeface="Calibri" pitchFamily="34" charset="0"/>
              </a:rPr>
              <a:t>пособия</a:t>
            </a:r>
            <a:endParaRPr lang="ru-RU" b="1" i="1" u="sng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0565" y="665676"/>
            <a:ext cx="68205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rgbClr val="990033"/>
                </a:solidFill>
                <a:latin typeface="+mj-lt"/>
                <a:sym typeface="Wingdings"/>
              </a:rPr>
              <a:t>  </a:t>
            </a:r>
            <a:r>
              <a:rPr lang="ru-RU" sz="1400" b="1" dirty="0" smtClean="0">
                <a:latin typeface="+mj-lt"/>
              </a:rPr>
              <a:t>Попов </a:t>
            </a:r>
            <a:r>
              <a:rPr lang="ru-RU" sz="1400" b="1" dirty="0">
                <a:latin typeface="+mj-lt"/>
              </a:rPr>
              <a:t>Д. В. </a:t>
            </a:r>
          </a:p>
          <a:p>
            <a:pPr indent="457200" algn="just"/>
            <a:r>
              <a:rPr lang="ru-RU" sz="1400" b="1" dirty="0">
                <a:latin typeface="+mj-lt"/>
              </a:rPr>
              <a:t>Медиация как социально-правовая технология разрешения споров в сфере физической культуры и спорта / </a:t>
            </a:r>
            <a:r>
              <a:rPr lang="ru-RU" sz="1400" dirty="0">
                <a:latin typeface="+mj-lt"/>
              </a:rPr>
              <a:t>Д. В. Попов ; ред. С. И. Реутов ; </a:t>
            </a:r>
            <a:r>
              <a:rPr lang="ru-RU" sz="1400" dirty="0" err="1">
                <a:latin typeface="+mj-lt"/>
              </a:rPr>
              <a:t>Перм</a:t>
            </a:r>
            <a:r>
              <a:rPr lang="ru-RU" sz="1400" dirty="0">
                <a:latin typeface="+mj-lt"/>
              </a:rPr>
              <a:t>. гос. нац. </a:t>
            </a:r>
            <a:r>
              <a:rPr lang="ru-RU" sz="1400" dirty="0" err="1">
                <a:latin typeface="+mj-lt"/>
              </a:rPr>
              <a:t>исслед</a:t>
            </a:r>
            <a:r>
              <a:rPr lang="ru-RU" sz="1400" dirty="0">
                <a:latin typeface="+mj-lt"/>
              </a:rPr>
              <a:t>. ун-т. - Пермь : [б. и.], 2013. - 71 с.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0" y="473734"/>
            <a:ext cx="919271" cy="13379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0565" y="2260914"/>
            <a:ext cx="674908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400" b="1" dirty="0" smtClean="0">
                <a:solidFill>
                  <a:srgbClr val="990033"/>
                </a:solidFill>
                <a:sym typeface="Wingdings"/>
              </a:rPr>
              <a:t> </a:t>
            </a:r>
            <a:r>
              <a:rPr lang="ru-RU" sz="1400" b="1" dirty="0" smtClean="0">
                <a:latin typeface="Calibri" pitchFamily="34" charset="0"/>
              </a:rPr>
              <a:t>Реутов </a:t>
            </a:r>
            <a:r>
              <a:rPr lang="ru-RU" sz="1400" b="1" dirty="0">
                <a:latin typeface="Calibri" pitchFamily="34" charset="0"/>
              </a:rPr>
              <a:t>С. И.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Соглашения в семейном праве: брачный договор; соглашение о порядке осуществления родительских прав</a:t>
            </a:r>
            <a:r>
              <a:rPr lang="ru-RU" sz="1400" dirty="0">
                <a:latin typeface="Calibri" pitchFamily="34" charset="0"/>
              </a:rPr>
              <a:t>/ С. И. Реутов, И. С. Закалина; М-во образования и науки РФ, </a:t>
            </a:r>
            <a:r>
              <a:rPr lang="ru-RU" sz="1400" dirty="0" err="1">
                <a:latin typeface="Calibri" pitchFamily="34" charset="0"/>
              </a:rPr>
              <a:t>Перм</a:t>
            </a:r>
            <a:r>
              <a:rPr lang="ru-RU" sz="1400" dirty="0">
                <a:latin typeface="Calibri" pitchFamily="34" charset="0"/>
              </a:rPr>
              <a:t>. гос. нац. </a:t>
            </a:r>
            <a:r>
              <a:rPr lang="ru-RU" sz="1400" dirty="0" err="1">
                <a:latin typeface="Calibri" pitchFamily="34" charset="0"/>
              </a:rPr>
              <a:t>исслед</a:t>
            </a:r>
            <a:r>
              <a:rPr lang="ru-RU" sz="1400" dirty="0">
                <a:latin typeface="Calibri" pitchFamily="34" charset="0"/>
              </a:rPr>
              <a:t>. ун-т. -Пермь: Пермский государственный национальный исследовательский университет, 2011.-187, [1] c.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85" y="2132856"/>
            <a:ext cx="1026776" cy="14701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80565" y="4049402"/>
            <a:ext cx="6749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4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400" b="1" dirty="0" smtClean="0">
                <a:latin typeface="Calibri" pitchFamily="34" charset="0"/>
              </a:rPr>
              <a:t>Реутов </a:t>
            </a:r>
            <a:r>
              <a:rPr lang="ru-RU" sz="1400" b="1" dirty="0">
                <a:latin typeface="Calibri" pitchFamily="34" charset="0"/>
              </a:rPr>
              <a:t>С. И.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Брачный контракт (стороны, содержание, порядок заключения, ограничения, изменения и его прекращения</a:t>
            </a:r>
            <a:r>
              <a:rPr lang="ru-RU" sz="1400" dirty="0">
                <a:latin typeface="Calibri" pitchFamily="34" charset="0"/>
              </a:rPr>
              <a:t>)/ С. И. Реутов, И. С. Закалина; Федеральное агентство по образованию. -Пермь, 2007.-130 c.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9" y="3865117"/>
            <a:ext cx="901903" cy="13226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05642" y="5526044"/>
            <a:ext cx="67668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800" dirty="0">
                <a:latin typeface="Calibri" pitchFamily="34" charset="0"/>
              </a:rPr>
              <a:t/>
            </a:r>
            <a:br>
              <a:rPr lang="ru-RU" sz="800" dirty="0">
                <a:latin typeface="Calibri" pitchFamily="34" charset="0"/>
              </a:rPr>
            </a:br>
            <a:r>
              <a:rPr lang="ru-RU" sz="800" dirty="0" smtClean="0">
                <a:latin typeface="Calibri" pitchFamily="34" charset="0"/>
              </a:rPr>
              <a:t>                </a:t>
            </a:r>
            <a:r>
              <a:rPr lang="ru-RU" sz="14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4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400" b="1" dirty="0" smtClean="0">
                <a:latin typeface="Calibri" pitchFamily="34" charset="0"/>
              </a:rPr>
              <a:t>Фирсов </a:t>
            </a:r>
            <a:r>
              <a:rPr lang="ru-RU" sz="1400" b="1" dirty="0">
                <a:latin typeface="Calibri" pitchFamily="34" charset="0"/>
              </a:rPr>
              <a:t>В. А.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Технология социальной работы с безработными </a:t>
            </a:r>
            <a:r>
              <a:rPr lang="ru-RU" sz="1400" dirty="0">
                <a:latin typeface="Calibri" pitchFamily="34" charset="0"/>
              </a:rPr>
              <a:t>: учебное пособие для студентов вузов, обучающихся по специальности "Социальная работа"/ В. А. Фирсов, М. И. Григорьева; М-во образования и науки РФ, </a:t>
            </a:r>
            <a:r>
              <a:rPr lang="ru-RU" sz="1400" dirty="0" err="1">
                <a:latin typeface="Calibri" pitchFamily="34" charset="0"/>
              </a:rPr>
              <a:t>Перм</a:t>
            </a:r>
            <a:r>
              <a:rPr lang="ru-RU" sz="1400" dirty="0">
                <a:latin typeface="Calibri" pitchFamily="34" charset="0"/>
              </a:rPr>
              <a:t>. гос. ун-т. -Пермь, 2010.-207 c.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22" y="5528073"/>
            <a:ext cx="873698" cy="116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24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-12095" y="1465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214282" y="559140"/>
            <a:ext cx="5143536" cy="164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  </a:t>
            </a:r>
            <a:r>
              <a:rPr lang="ru-RU" sz="1200" b="1" dirty="0" err="1" smtClean="0">
                <a:latin typeface="Calibri" pitchFamily="34" charset="0"/>
              </a:rPr>
              <a:t>Керженцев</a:t>
            </a:r>
            <a:r>
              <a:rPr lang="ru-RU" sz="1200" b="1" dirty="0" smtClean="0">
                <a:latin typeface="Calibri" pitchFamily="34" charset="0"/>
              </a:rPr>
              <a:t> </a:t>
            </a:r>
            <a:r>
              <a:rPr lang="ru-RU" sz="1200" b="1" dirty="0">
                <a:latin typeface="Calibri" pitchFamily="34" charset="0"/>
              </a:rPr>
              <a:t>В. С.</a:t>
            </a:r>
          </a:p>
          <a:p>
            <a:pPr algn="just"/>
            <a:r>
              <a:rPr lang="ru-RU" sz="1200" b="1" dirty="0">
                <a:latin typeface="Calibri" pitchFamily="34" charset="0"/>
              </a:rPr>
              <a:t>Социальный портрет студента специальности "Социальная работа" Пермского университета</a:t>
            </a:r>
            <a:r>
              <a:rPr lang="ru-RU" sz="1200" dirty="0">
                <a:latin typeface="Calibri" pitchFamily="34" charset="0"/>
              </a:rPr>
              <a:t>/ В. С. </a:t>
            </a:r>
            <a:r>
              <a:rPr lang="ru-RU" sz="1200" dirty="0" err="1">
                <a:latin typeface="Calibri" pitchFamily="34" charset="0"/>
              </a:rPr>
              <a:t>Керженцев</a:t>
            </a:r>
            <a:r>
              <a:rPr lang="ru-RU" sz="1200" dirty="0">
                <a:latin typeface="Calibri" pitchFamily="34" charset="0"/>
              </a:rPr>
              <a:t>, М. И. Григорьева // Отечественный журнал социальной работы. -2013. -№ 2. - C. 115-121.</a:t>
            </a:r>
          </a:p>
          <a:p>
            <a:pPr algn="just"/>
            <a:endParaRPr lang="ru-RU" sz="500" dirty="0">
              <a:latin typeface="Calibri" pitchFamily="34" charset="0"/>
            </a:endParaRPr>
          </a:p>
          <a:p>
            <a:pPr algn="just"/>
            <a:r>
              <a:rPr lang="ru-RU" sz="1200" b="1" dirty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  </a:t>
            </a:r>
            <a:r>
              <a:rPr lang="ru-RU" sz="1200" b="1" dirty="0" smtClean="0">
                <a:latin typeface="Calibri" pitchFamily="34" charset="0"/>
              </a:rPr>
              <a:t>Марголина </a:t>
            </a:r>
            <a:r>
              <a:rPr lang="ru-RU" sz="1200" b="1" dirty="0">
                <a:latin typeface="Calibri" pitchFamily="34" charset="0"/>
              </a:rPr>
              <a:t>Т. И.</a:t>
            </a:r>
          </a:p>
          <a:p>
            <a:pPr algn="just"/>
            <a:r>
              <a:rPr lang="ru-RU" sz="1200" b="1" dirty="0">
                <a:latin typeface="Calibri" pitchFamily="34" charset="0"/>
              </a:rPr>
              <a:t>Медиация как культура согласия в урегулировании конфликтов в социальной сфере (на материалах Пермского края)</a:t>
            </a:r>
            <a:r>
              <a:rPr lang="ru-RU" sz="1200" dirty="0">
                <a:latin typeface="Calibri" pitchFamily="34" charset="0"/>
              </a:rPr>
              <a:t>/ Т. И. Марголина // Отечественный журнал социальной работы. -2013. -№ 2. - C. 88-93. </a:t>
            </a:r>
          </a:p>
        </p:txBody>
      </p:sp>
      <p:pic>
        <p:nvPicPr>
          <p:cNvPr id="5" name="Рисунок 4" descr="88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608187">
            <a:off x="5402724" y="332355"/>
            <a:ext cx="1043691" cy="1471604"/>
          </a:xfrm>
          <a:prstGeom prst="rect">
            <a:avLst/>
          </a:prstGeom>
        </p:spPr>
      </p:pic>
      <p:pic>
        <p:nvPicPr>
          <p:cNvPr id="6" name="Рисунок 5" descr="cfeaa990-3c10-4758-b951-892705afc8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875154"/>
            <a:ext cx="1000132" cy="1419799"/>
          </a:xfrm>
          <a:prstGeom prst="rect">
            <a:avLst/>
          </a:prstGeom>
        </p:spPr>
      </p:pic>
      <p:pic>
        <p:nvPicPr>
          <p:cNvPr id="7" name="Рисунок 6" descr="Oblozhk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11411">
            <a:off x="7819938" y="785971"/>
            <a:ext cx="1044118" cy="1540685"/>
          </a:xfrm>
          <a:prstGeom prst="rect">
            <a:avLst/>
          </a:prstGeom>
        </p:spPr>
      </p:pic>
      <p:pic>
        <p:nvPicPr>
          <p:cNvPr id="8" name="Рисунок 7" descr="soc_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0733">
            <a:off x="7292071" y="190328"/>
            <a:ext cx="925794" cy="1345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933" y="2295621"/>
            <a:ext cx="8786874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  </a:t>
            </a:r>
            <a:r>
              <a:rPr lang="ru-RU" sz="1200" b="1" dirty="0" smtClean="0">
                <a:latin typeface="Calibri" pitchFamily="34" charset="0"/>
              </a:rPr>
              <a:t>Марголина Т. И.</a:t>
            </a:r>
          </a:p>
          <a:p>
            <a:pPr algn="just"/>
            <a:r>
              <a:rPr lang="ru-RU" sz="1200" b="1" dirty="0" smtClean="0">
                <a:latin typeface="Calibri" pitchFamily="34" charset="0"/>
              </a:rPr>
              <a:t>Профилактика и использование процедур медиации для внесудебного урегулирования конфликто</a:t>
            </a:r>
            <a:r>
              <a:rPr lang="ru-RU" sz="1200" dirty="0" smtClean="0">
                <a:latin typeface="Calibri" pitchFamily="34" charset="0"/>
              </a:rPr>
              <a:t>в : научное издание/ Т. И. Марголина // Судебная власть. -2014. № 1(26). № 1(26). - C. 13-16.</a:t>
            </a:r>
          </a:p>
          <a:p>
            <a:pPr algn="just"/>
            <a:endParaRPr lang="ru-RU" sz="500" dirty="0" smtClean="0">
              <a:latin typeface="Calibri" pitchFamily="34" charset="0"/>
            </a:endParaRPr>
          </a:p>
          <a:p>
            <a:pPr algn="just"/>
            <a:r>
              <a:rPr lang="ru-RU" sz="1200" b="1" dirty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  </a:t>
            </a:r>
            <a:r>
              <a:rPr lang="ru-RU" sz="1200" b="1" dirty="0" err="1" smtClean="0">
                <a:latin typeface="Calibri" pitchFamily="34" charset="0"/>
              </a:rPr>
              <a:t>Невельсон</a:t>
            </a:r>
            <a:r>
              <a:rPr lang="ru-RU" sz="1200" b="1" dirty="0" smtClean="0">
                <a:latin typeface="Calibri" pitchFamily="34" charset="0"/>
              </a:rPr>
              <a:t> Е. Ю.</a:t>
            </a:r>
          </a:p>
          <a:p>
            <a:pPr algn="just"/>
            <a:r>
              <a:rPr lang="ru-RU" sz="1200" b="1" dirty="0" smtClean="0">
                <a:latin typeface="Calibri" pitchFamily="34" charset="0"/>
              </a:rPr>
              <a:t>Стилевые особенности адаптации специалистов социального профиля к профессиональному стрессу</a:t>
            </a:r>
            <a:r>
              <a:rPr lang="ru-RU" sz="1200" dirty="0" smtClean="0">
                <a:latin typeface="Calibri" pitchFamily="34" charset="0"/>
              </a:rPr>
              <a:t>/ Е. Ю. </a:t>
            </a:r>
            <a:r>
              <a:rPr lang="ru-RU" sz="1200" dirty="0" err="1" smtClean="0">
                <a:latin typeface="Calibri" pitchFamily="34" charset="0"/>
              </a:rPr>
              <a:t>Невельсон</a:t>
            </a:r>
            <a:r>
              <a:rPr lang="ru-RU" sz="1200" dirty="0" smtClean="0">
                <a:latin typeface="Calibri" pitchFamily="34" charset="0"/>
              </a:rPr>
              <a:t> // Отечественный журнал социальной работы. -2013. -№ 2. - C. 107-114.</a:t>
            </a:r>
          </a:p>
          <a:p>
            <a:pPr algn="just"/>
            <a:endParaRPr lang="ru-RU" sz="500" dirty="0" smtClean="0">
              <a:latin typeface="Calibri" pitchFamily="34" charset="0"/>
            </a:endParaRPr>
          </a:p>
          <a:p>
            <a:pPr algn="just"/>
            <a:r>
              <a:rPr lang="ru-RU" sz="1200" b="1" dirty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  </a:t>
            </a:r>
            <a:r>
              <a:rPr lang="ru-RU" sz="1200" b="1" dirty="0" smtClean="0">
                <a:latin typeface="Calibri" pitchFamily="34" charset="0"/>
              </a:rPr>
              <a:t>Реутов С. И.</a:t>
            </a:r>
          </a:p>
          <a:p>
            <a:pPr algn="just"/>
            <a:r>
              <a:rPr lang="ru-RU" sz="1200" b="1" dirty="0" smtClean="0">
                <a:latin typeface="Calibri" pitchFamily="34" charset="0"/>
              </a:rPr>
              <a:t>Медиация как способ разрешения семейных споров и возможности использования примирительных процедур в работе специалиста по социальной работе</a:t>
            </a:r>
            <a:r>
              <a:rPr lang="ru-RU" sz="1200" dirty="0" smtClean="0">
                <a:latin typeface="Calibri" pitchFamily="34" charset="0"/>
              </a:rPr>
              <a:t>/ С. И. Реутов // Отечественный журнал социальной работы. -2013. -№ 2. - C. 94-101. </a:t>
            </a:r>
          </a:p>
          <a:p>
            <a:pPr algn="just"/>
            <a:endParaRPr lang="ru-RU" sz="500" dirty="0" smtClean="0">
              <a:latin typeface="Calibri" pitchFamily="34" charset="0"/>
            </a:endParaRPr>
          </a:p>
          <a:p>
            <a:pPr algn="just"/>
            <a:r>
              <a:rPr lang="ru-RU" sz="1200" b="1" dirty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  </a:t>
            </a:r>
            <a:r>
              <a:rPr lang="ru-RU" sz="1200" b="1" dirty="0" smtClean="0">
                <a:latin typeface="Calibri" pitchFamily="34" charset="0"/>
              </a:rPr>
              <a:t>Реутов С. И.</a:t>
            </a:r>
          </a:p>
          <a:p>
            <a:pPr algn="just"/>
            <a:r>
              <a:rPr lang="ru-RU" sz="1200" b="1" dirty="0" smtClean="0">
                <a:latin typeface="Calibri" pitchFamily="34" charset="0"/>
              </a:rPr>
              <a:t>Актуальные вопросы развития семейной медиации в Российской Федерации</a:t>
            </a:r>
            <a:r>
              <a:rPr lang="ru-RU" sz="1200" dirty="0" smtClean="0">
                <a:latin typeface="Calibri" pitchFamily="34" charset="0"/>
              </a:rPr>
              <a:t>/ С. И. Реутов // Шестой Пермский конгресс ученых-юристов: Российская национальная правовая система: современное состояние, тенденции и перспективы развития: материалы </a:t>
            </a:r>
            <a:r>
              <a:rPr lang="ru-RU" sz="1200" dirty="0" err="1" smtClean="0">
                <a:latin typeface="Calibri" pitchFamily="34" charset="0"/>
              </a:rPr>
              <a:t>междунар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ru-RU" sz="1200" dirty="0" err="1" smtClean="0">
                <a:latin typeface="Calibri" pitchFamily="34" charset="0"/>
              </a:rPr>
              <a:t>науч.-практ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ru-RU" sz="1200" dirty="0" err="1" smtClean="0">
                <a:latin typeface="Calibri" pitchFamily="34" charset="0"/>
              </a:rPr>
              <a:t>конф</a:t>
            </a:r>
            <a:r>
              <a:rPr lang="ru-RU" sz="1200" dirty="0" smtClean="0">
                <a:latin typeface="Calibri" pitchFamily="34" charset="0"/>
              </a:rPr>
              <a:t>. (Пермь, 16-17 окт. 2015 г.). -Пермь, 2015. - C. 123-126. </a:t>
            </a:r>
          </a:p>
          <a:p>
            <a:pPr algn="just"/>
            <a:endParaRPr lang="ru-RU" sz="500" dirty="0" smtClean="0">
              <a:latin typeface="Calibri" pitchFamily="34" charset="0"/>
            </a:endParaRPr>
          </a:p>
          <a:p>
            <a:pPr algn="just"/>
            <a:r>
              <a:rPr lang="ru-RU" sz="1200" b="1" dirty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  </a:t>
            </a:r>
            <a:r>
              <a:rPr lang="ru-RU" sz="1200" b="1" dirty="0" smtClean="0">
                <a:latin typeface="Calibri" pitchFamily="34" charset="0"/>
              </a:rPr>
              <a:t>Соболева Л. А.</a:t>
            </a:r>
          </a:p>
          <a:p>
            <a:pPr algn="just"/>
            <a:r>
              <a:rPr lang="ru-RU" sz="1200" b="1" dirty="0" smtClean="0">
                <a:latin typeface="Calibri" pitchFamily="34" charset="0"/>
              </a:rPr>
              <a:t>Социальная работа с детьми, находящимися в трудной жизненной ситуации (в конфликте с законом</a:t>
            </a:r>
            <a:r>
              <a:rPr lang="ru-RU" sz="1200" dirty="0" smtClean="0">
                <a:latin typeface="Calibri" pitchFamily="34" charset="0"/>
              </a:rPr>
              <a:t>)/ Л. А. Соболева // Отечественный журнал социальной работы. -2013. -№ 2. - C. 82-87.</a:t>
            </a:r>
          </a:p>
          <a:p>
            <a:pPr algn="just"/>
            <a:endParaRPr lang="ru-RU" sz="500" dirty="0" smtClean="0">
              <a:latin typeface="Calibri" pitchFamily="34" charset="0"/>
            </a:endParaRPr>
          </a:p>
          <a:p>
            <a:pPr algn="just"/>
            <a:r>
              <a:rPr lang="ru-RU" sz="1200" b="1" dirty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  </a:t>
            </a:r>
            <a:r>
              <a:rPr lang="ru-RU" sz="1200" b="1" dirty="0" smtClean="0">
                <a:latin typeface="Calibri" pitchFamily="34" charset="0"/>
              </a:rPr>
              <a:t>Соболева Л. А.</a:t>
            </a:r>
          </a:p>
          <a:p>
            <a:pPr algn="just"/>
            <a:r>
              <a:rPr lang="ru-RU" sz="1200" b="1" dirty="0" smtClean="0">
                <a:latin typeface="Calibri" pitchFamily="34" charset="0"/>
              </a:rPr>
              <a:t>Медиация как социальные услуги/</a:t>
            </a:r>
            <a:r>
              <a:rPr lang="ru-RU" sz="1200" dirty="0" smtClean="0">
                <a:latin typeface="Calibri" pitchFamily="34" charset="0"/>
              </a:rPr>
              <a:t> Л. А. Соболева // Четвертый пермский международный конгресс ученых-юристов. "20 лет Конституции Российской Федерации: актуальные проблемы юридической науки и </a:t>
            </a:r>
            <a:r>
              <a:rPr lang="ru-RU" sz="1200" dirty="0" err="1" smtClean="0">
                <a:latin typeface="Calibri" pitchFamily="34" charset="0"/>
              </a:rPr>
              <a:t>правоприменения</a:t>
            </a:r>
            <a:r>
              <a:rPr lang="ru-RU" sz="1200" dirty="0" smtClean="0">
                <a:latin typeface="Calibri" pitchFamily="34" charset="0"/>
              </a:rPr>
              <a:t> в условиях совершенствования российского законодательства": материалы </a:t>
            </a:r>
            <a:r>
              <a:rPr lang="ru-RU" sz="1200" dirty="0" err="1" smtClean="0">
                <a:latin typeface="Calibri" pitchFamily="34" charset="0"/>
              </a:rPr>
              <a:t>междунар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ru-RU" sz="1200" dirty="0" err="1" smtClean="0">
                <a:latin typeface="Calibri" pitchFamily="34" charset="0"/>
              </a:rPr>
              <a:t>науч.-практ</a:t>
            </a:r>
            <a:r>
              <a:rPr lang="ru-RU" sz="1200" dirty="0" smtClean="0">
                <a:latin typeface="Calibri" pitchFamily="34" charset="0"/>
              </a:rPr>
              <a:t>. </a:t>
            </a:r>
            <a:r>
              <a:rPr lang="ru-RU" sz="1200" dirty="0" err="1" smtClean="0">
                <a:latin typeface="Calibri" pitchFamily="34" charset="0"/>
              </a:rPr>
              <a:t>конф</a:t>
            </a:r>
            <a:r>
              <a:rPr lang="ru-RU" sz="1200" dirty="0" smtClean="0">
                <a:latin typeface="Calibri" pitchFamily="34" charset="0"/>
              </a:rPr>
              <a:t>. (Пермь, 18-19 окт. 2013 г.). -Пермь, 2013. - C. 309-310.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99592" y="5173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990033"/>
                </a:solidFill>
                <a:latin typeface="Calibri" pitchFamily="34" charset="0"/>
              </a:rPr>
              <a:t>Статьи в периодических  изданиях</a:t>
            </a:r>
            <a:endParaRPr lang="ru-RU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-26054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libr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3116"/>
            <a:ext cx="8680670" cy="4078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 rot="21283387">
            <a:off x="606637" y="638693"/>
            <a:ext cx="7799154" cy="267765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457200" algn="just"/>
            <a:endParaRPr lang="ru-RU" sz="2400" b="1" i="1" dirty="0" smtClean="0">
              <a:solidFill>
                <a:srgbClr val="990033"/>
              </a:solidFill>
            </a:endParaRPr>
          </a:p>
          <a:p>
            <a:pPr indent="457200" algn="just"/>
            <a:r>
              <a:rPr lang="ru-RU" sz="2400" b="1" i="1" dirty="0" smtClean="0">
                <a:solidFill>
                  <a:schemeClr val="bg1"/>
                </a:solidFill>
              </a:rPr>
              <a:t>Виртуальная выставка не претендует на полный охват научных изданий Кафедры социальной работы и </a:t>
            </a:r>
            <a:r>
              <a:rPr lang="ru-RU" sz="2400" b="1" i="1" dirty="0" err="1" smtClean="0">
                <a:solidFill>
                  <a:schemeClr val="bg1"/>
                </a:solidFill>
              </a:rPr>
              <a:t>конфликтологии</a:t>
            </a:r>
            <a:r>
              <a:rPr lang="ru-RU" sz="2400" b="1" i="1" dirty="0" smtClean="0">
                <a:solidFill>
                  <a:schemeClr val="bg1"/>
                </a:solidFill>
              </a:rPr>
              <a:t>, а представляет лишь те, которые имеются в фонде библиотеки юридического факультета.</a:t>
            </a:r>
          </a:p>
          <a:p>
            <a:pPr indent="457200" algn="just"/>
            <a:endParaRPr lang="ru-RU" sz="2400" b="1" i="1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6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-26054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8222b127df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14422"/>
            <a:ext cx="8001056" cy="5216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 rot="20091431">
            <a:off x="1317763" y="2877438"/>
            <a:ext cx="6661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990033"/>
                </a:solidFill>
                <a:latin typeface="Bookman Old Style" pitchFamily="18" charset="0"/>
              </a:rPr>
              <a:t>КАФЕДРА</a:t>
            </a:r>
          </a:p>
          <a:p>
            <a:pPr algn="ctr"/>
            <a:r>
              <a:rPr lang="ru-RU" sz="3600" b="1" i="1" dirty="0" smtClean="0">
                <a:solidFill>
                  <a:srgbClr val="990033"/>
                </a:solidFill>
                <a:latin typeface="Bookman Old Style" pitchFamily="18" charset="0"/>
              </a:rPr>
              <a:t>СОЦИАЛЬНОЙ  РАБОТЫ</a:t>
            </a:r>
          </a:p>
          <a:p>
            <a:pPr algn="ctr"/>
            <a:r>
              <a:rPr lang="ru-RU" sz="3600" b="1" i="1" dirty="0" smtClean="0">
                <a:solidFill>
                  <a:srgbClr val="990033"/>
                </a:solidFill>
                <a:latin typeface="Bookman Old Style" pitchFamily="18" charset="0"/>
              </a:rPr>
              <a:t>И  КОНФЛИКТОЛОГИИ  ПГНИУ</a:t>
            </a:r>
            <a:endParaRPr lang="ru-RU" sz="3600" b="1" i="1" dirty="0">
              <a:solidFill>
                <a:srgbClr val="990033"/>
              </a:solidFill>
              <a:latin typeface="Bookman Old Style" pitchFamily="18" charset="0"/>
            </a:endParaRPr>
          </a:p>
        </p:txBody>
      </p:sp>
      <p:pic>
        <p:nvPicPr>
          <p:cNvPr id="8" name="Рисунок 7" descr="s-yubilee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0"/>
            <a:ext cx="4464786" cy="1214422"/>
          </a:xfrm>
          <a:prstGeom prst="rect">
            <a:avLst/>
          </a:prstGeom>
        </p:spPr>
      </p:pic>
      <p:pic>
        <p:nvPicPr>
          <p:cNvPr id="12" name="Рисунок 11" descr="Mitsobi_logo_25yea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335408">
            <a:off x="6695208" y="2839451"/>
            <a:ext cx="2038210" cy="20382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1721ed_cafab921_X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85728"/>
            <a:ext cx="8358246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57158" y="0"/>
            <a:ext cx="8501090" cy="43088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История кафедры социальной работы и </a:t>
            </a:r>
            <a:r>
              <a:rPr lang="ru-RU" sz="22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конфликтологии</a:t>
            </a:r>
            <a:r>
              <a:rPr lang="ru-RU" sz="2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ПГНИУ</a:t>
            </a:r>
          </a:p>
        </p:txBody>
      </p:sp>
      <p:pic>
        <p:nvPicPr>
          <p:cNvPr id="7" name="Рисунок 6" descr="0_172228_25a2c34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37" y="4442581"/>
            <a:ext cx="3143240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0_1721f8_d9345e60_XXXL.jpg"/>
          <p:cNvPicPr>
            <a:picLocks noChangeAspect="1"/>
          </p:cNvPicPr>
          <p:nvPr/>
        </p:nvPicPr>
        <p:blipFill>
          <a:blip r:embed="rId4" cstate="print"/>
          <a:srcRect l="5468" t="18384" r="2343" b="4332"/>
          <a:stretch>
            <a:fillRect/>
          </a:stretch>
        </p:blipFill>
        <p:spPr>
          <a:xfrm>
            <a:off x="5786446" y="571480"/>
            <a:ext cx="335755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TextBox 8"/>
          <p:cNvSpPr txBox="1">
            <a:spLocks noChangeArrowheads="1"/>
          </p:cNvSpPr>
          <p:nvPr/>
        </p:nvSpPr>
        <p:spPr bwMode="auto">
          <a:xfrm>
            <a:off x="142875" y="430213"/>
            <a:ext cx="5572125" cy="12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300" b="1">
                <a:solidFill>
                  <a:srgbClr val="990033"/>
                </a:solidFill>
                <a:latin typeface="Calibri" pitchFamily="34" charset="0"/>
              </a:rPr>
              <a:t>1991 г. </a:t>
            </a:r>
            <a:r>
              <a:rPr lang="ru-RU" sz="1300">
                <a:latin typeface="Calibri" pitchFamily="34" charset="0"/>
              </a:rPr>
              <a:t>Открытие специальности «Социальная работа» на юридическом факультете на базе кафедры Гражданского права и первый приём абитуриентов состоялись по решению ректора В. В. Маланина и при поддержке декана юридического факультета С. Г. Михайлова, сразу после введения этой специальности в систему высшего профессионального образования России.</a:t>
            </a:r>
          </a:p>
        </p:txBody>
      </p:sp>
      <p:sp>
        <p:nvSpPr>
          <p:cNvPr id="15366" name="TextBox 9"/>
          <p:cNvSpPr txBox="1">
            <a:spLocks noChangeArrowheads="1"/>
          </p:cNvSpPr>
          <p:nvPr/>
        </p:nvSpPr>
        <p:spPr bwMode="auto">
          <a:xfrm>
            <a:off x="142875" y="1668463"/>
            <a:ext cx="5643563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300" b="1">
                <a:solidFill>
                  <a:srgbClr val="990033"/>
                </a:solidFill>
                <a:latin typeface="Calibri" pitchFamily="34" charset="0"/>
              </a:rPr>
              <a:t>9 июня 1992 г.  </a:t>
            </a:r>
            <a:r>
              <a:rPr lang="ru-RU" sz="1300">
                <a:latin typeface="Calibri" pitchFamily="34" charset="0"/>
              </a:rPr>
              <a:t>Создание кафедры теории и методики социальной работы (позже была переименована в кафедру социальной работы, затем, в 2015 г., - в кафедру социальной работы и конфликтологии.</a:t>
            </a:r>
          </a:p>
        </p:txBody>
      </p:sp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23813" y="2874963"/>
            <a:ext cx="89630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300" b="1">
                <a:solidFill>
                  <a:srgbClr val="990033"/>
                </a:solidFill>
                <a:latin typeface="Calibri" pitchFamily="34" charset="0"/>
              </a:rPr>
              <a:t>2014-2015 гг.</a:t>
            </a:r>
            <a:r>
              <a:rPr lang="ru-RU" sz="1300">
                <a:solidFill>
                  <a:srgbClr val="990033"/>
                </a:solidFill>
                <a:latin typeface="Calibri" pitchFamily="34" charset="0"/>
              </a:rPr>
              <a:t> </a:t>
            </a:r>
            <a:r>
              <a:rPr lang="ru-RU" sz="1300">
                <a:latin typeface="Calibri" pitchFamily="34" charset="0"/>
              </a:rPr>
              <a:t>Реализован грант РГНФ «Человеческий потенциал людей пожилого возраста на примере Пермского края (Россия) и Вустершира (Великобритания) коллективом кафедры под руководством к. филос. н., доцента Т. Д. Попковой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25413" y="3375025"/>
            <a:ext cx="8893175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300" b="1">
                <a:solidFill>
                  <a:srgbClr val="990033"/>
                </a:solidFill>
                <a:latin typeface="Calibri" pitchFamily="34" charset="0"/>
              </a:rPr>
              <a:t>2016 г. </a:t>
            </a:r>
            <a:r>
              <a:rPr lang="ru-RU" sz="1300">
                <a:latin typeface="Calibri" pitchFamily="34" charset="0"/>
              </a:rPr>
              <a:t>Коллектив кафедры награждён министром социального развития Пермского края благодарственными письмами за проведение независимой оценки качества работы стационарных учреждений социального обслуживания населения Пермского края (по заказу Министерства в 2015 г.)</a:t>
            </a:r>
          </a:p>
        </p:txBody>
      </p:sp>
      <p:sp>
        <p:nvSpPr>
          <p:cNvPr id="15369" name="TextBox 1"/>
          <p:cNvSpPr txBox="1">
            <a:spLocks noChangeArrowheads="1"/>
          </p:cNvSpPr>
          <p:nvPr/>
        </p:nvSpPr>
        <p:spPr bwMode="auto">
          <a:xfrm>
            <a:off x="3149600" y="4048125"/>
            <a:ext cx="5851525" cy="277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200" b="1" i="1" u="sng" dirty="0">
                <a:solidFill>
                  <a:srgbClr val="FF0000"/>
                </a:solidFill>
                <a:latin typeface="Calibri" pitchFamily="34" charset="0"/>
              </a:rPr>
              <a:t>Заведующие кафедрой:</a:t>
            </a:r>
          </a:p>
          <a:p>
            <a:pPr algn="just"/>
            <a:r>
              <a:rPr lang="ru-RU" sz="1200" b="1" i="1" dirty="0">
                <a:solidFill>
                  <a:srgbClr val="FF0000"/>
                </a:solidFill>
                <a:latin typeface="Calibri" pitchFamily="34" charset="0"/>
              </a:rPr>
              <a:t>1992-2001</a:t>
            </a:r>
            <a:r>
              <a:rPr lang="ru-RU" sz="1200" b="1" i="1" dirty="0">
                <a:solidFill>
                  <a:srgbClr val="990033"/>
                </a:solidFill>
                <a:latin typeface="Calibri" pitchFamily="34" charset="0"/>
              </a:rPr>
              <a:t> Реутов Станислав Иванович</a:t>
            </a:r>
            <a:r>
              <a:rPr lang="ru-RU" sz="1200" dirty="0">
                <a:latin typeface="Calibri" pitchFamily="34" charset="0"/>
              </a:rPr>
              <a:t>, </a:t>
            </a:r>
            <a:r>
              <a:rPr lang="ru-RU" sz="1200" dirty="0" err="1">
                <a:latin typeface="Calibri" pitchFamily="34" charset="0"/>
              </a:rPr>
              <a:t>к.юр.н</a:t>
            </a:r>
            <a:r>
              <a:rPr lang="ru-RU" sz="1200" dirty="0">
                <a:latin typeface="Calibri" pitchFamily="34" charset="0"/>
              </a:rPr>
              <a:t>., действительный член Академии социального образования, член Российской Академии юридических наук, стал первым заведующим кафедрой, до этого  замещал должность зам. Декана по заочному отделению; с 2001 г. по настоящее время профессор кафедры.</a:t>
            </a:r>
          </a:p>
          <a:p>
            <a:pPr algn="just"/>
            <a:endParaRPr lang="ru-RU" sz="300" dirty="0">
              <a:latin typeface="Calibri" pitchFamily="34" charset="0"/>
            </a:endParaRPr>
          </a:p>
          <a:p>
            <a:pPr algn="just"/>
            <a:r>
              <a:rPr lang="ru-RU" sz="1200" b="1" i="1" dirty="0">
                <a:solidFill>
                  <a:srgbClr val="FF0000"/>
                </a:solidFill>
                <a:latin typeface="Calibri" pitchFamily="34" charset="0"/>
              </a:rPr>
              <a:t>2002-2008 </a:t>
            </a:r>
            <a:r>
              <a:rPr lang="ru-RU" sz="1200" b="1" i="1" dirty="0">
                <a:solidFill>
                  <a:srgbClr val="990033"/>
                </a:solidFill>
                <a:latin typeface="Calibri" pitchFamily="34" charset="0"/>
              </a:rPr>
              <a:t>Марголина Татьяна Ивановна</a:t>
            </a:r>
            <a:r>
              <a:rPr lang="ru-RU" sz="1200" dirty="0">
                <a:latin typeface="Calibri" pitchFamily="34" charset="0"/>
              </a:rPr>
              <a:t>, уполномоченный по правам человека в Пермском крае; с 2008 г. по настоящее время – профессор кафедры.</a:t>
            </a:r>
          </a:p>
          <a:p>
            <a:pPr algn="just"/>
            <a:endParaRPr lang="ru-RU" sz="300" dirty="0">
              <a:latin typeface="Calibri" pitchFamily="34" charset="0"/>
            </a:endParaRPr>
          </a:p>
          <a:p>
            <a:pPr algn="just"/>
            <a:r>
              <a:rPr lang="ru-RU" sz="1200" b="1" i="1" dirty="0">
                <a:solidFill>
                  <a:srgbClr val="FF0000"/>
                </a:solidFill>
                <a:latin typeface="Calibri" pitchFamily="34" charset="0"/>
              </a:rPr>
              <a:t>2008– по настоящее время </a:t>
            </a:r>
            <a:r>
              <a:rPr lang="ru-RU" sz="1200" b="1" i="1" dirty="0">
                <a:solidFill>
                  <a:srgbClr val="990033"/>
                </a:solidFill>
                <a:latin typeface="Calibri" pitchFamily="34" charset="0"/>
              </a:rPr>
              <a:t>Замараева Зинаида Петровна</a:t>
            </a:r>
            <a:r>
              <a:rPr lang="ru-RU" sz="1200" dirty="0">
                <a:latin typeface="Calibri" pitchFamily="34" charset="0"/>
              </a:rPr>
              <a:t>, в прошлом зам. Председателя </a:t>
            </a:r>
            <a:r>
              <a:rPr lang="ru-RU" sz="1200" dirty="0" err="1">
                <a:latin typeface="Calibri" pitchFamily="34" charset="0"/>
              </a:rPr>
              <a:t>Перм</a:t>
            </a:r>
            <a:r>
              <a:rPr lang="ru-RU" sz="1200" dirty="0">
                <a:latin typeface="Calibri" pitchFamily="34" charset="0"/>
              </a:rPr>
              <a:t>. обл. комитета социальной защиты населения, специалист Минтруда и соц. развития РФ, руководитель научно-</a:t>
            </a:r>
            <a:r>
              <a:rPr lang="ru-RU" sz="1200" dirty="0" err="1">
                <a:latin typeface="Calibri" pitchFamily="34" charset="0"/>
              </a:rPr>
              <a:t>исслед</a:t>
            </a:r>
            <a:r>
              <a:rPr lang="ru-RU" sz="1200" dirty="0">
                <a:latin typeface="Calibri" pitchFamily="34" charset="0"/>
              </a:rPr>
              <a:t>. отдела Института социальной геронтологии МГСУ и зам. директора Академии социальной работы РГСУ; в настоящее время – </a:t>
            </a:r>
            <a:r>
              <a:rPr lang="ru-RU" sz="1200" dirty="0" err="1">
                <a:latin typeface="Calibri" pitchFamily="34" charset="0"/>
              </a:rPr>
              <a:t>д.соц.н</a:t>
            </a:r>
            <a:r>
              <a:rPr lang="ru-RU" sz="1200" dirty="0">
                <a:latin typeface="Calibri" pitchFamily="34" charset="0"/>
              </a:rPr>
              <a:t>., профессор, зам. Председателя Общественного совета при Министерстве соц. Развития Пермского края,  член УМО при УГСН «Социология и социальная работа».</a:t>
            </a:r>
          </a:p>
        </p:txBody>
      </p:sp>
      <p:sp>
        <p:nvSpPr>
          <p:cNvPr id="15370" name="TextBox 4"/>
          <p:cNvSpPr txBox="1">
            <a:spLocks noChangeArrowheads="1"/>
          </p:cNvSpPr>
          <p:nvPr/>
        </p:nvSpPr>
        <p:spPr bwMode="auto">
          <a:xfrm>
            <a:off x="177800" y="2317750"/>
            <a:ext cx="59055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1300" b="1">
                <a:solidFill>
                  <a:srgbClr val="990033"/>
                </a:solidFill>
                <a:latin typeface="Calibri" pitchFamily="34" charset="0"/>
              </a:rPr>
              <a:t>2012 г. </a:t>
            </a:r>
            <a:r>
              <a:rPr lang="ru-RU" sz="1300">
                <a:solidFill>
                  <a:srgbClr val="000000"/>
                </a:solidFill>
                <a:latin typeface="Calibri" pitchFamily="34" charset="0"/>
              </a:rPr>
              <a:t>Открытие направления подготовки  «Конфликтология»  </a:t>
            </a:r>
          </a:p>
        </p:txBody>
      </p:sp>
      <p:sp>
        <p:nvSpPr>
          <p:cNvPr id="15371" name="TextBox 5"/>
          <p:cNvSpPr txBox="1">
            <a:spLocks noChangeArrowheads="1"/>
          </p:cNvSpPr>
          <p:nvPr/>
        </p:nvSpPr>
        <p:spPr bwMode="auto">
          <a:xfrm>
            <a:off x="38100" y="2582863"/>
            <a:ext cx="882015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300">
                <a:solidFill>
                  <a:srgbClr val="000000"/>
                </a:solidFill>
                <a:latin typeface="Calibri" pitchFamily="34" charset="0"/>
              </a:rPr>
              <a:t>на базе кафедры социальной работы. Открытие магистратуры по направлению подготовки «Социальная работа».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42910" y="142852"/>
            <a:ext cx="7858180" cy="5847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Научные труды</a:t>
            </a:r>
          </a:p>
          <a:p>
            <a:pPr algn="ctr"/>
            <a:r>
              <a:rPr lang="ru-RU" sz="1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сотрудников кафедры социальной работы и </a:t>
            </a:r>
            <a:r>
              <a:rPr lang="ru-RU" sz="16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конфликтологии</a:t>
            </a:r>
            <a:endParaRPr lang="ru-RU" sz="1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7878" y="821125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u="sng" dirty="0" smtClean="0">
                <a:solidFill>
                  <a:srgbClr val="990033"/>
                </a:solidFill>
                <a:latin typeface="Calibri" pitchFamily="34" charset="0"/>
              </a:rPr>
              <a:t>Сборники</a:t>
            </a:r>
            <a:endParaRPr lang="ru-RU" sz="2000" b="1" i="1" u="sng" dirty="0">
              <a:solidFill>
                <a:srgbClr val="990033"/>
              </a:solidFill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3575167"/>
            <a:ext cx="8712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endParaRPr lang="ru-RU" sz="1200" dirty="0" smtClean="0"/>
          </a:p>
          <a:p>
            <a:pPr indent="457200" algn="just"/>
            <a:endParaRPr lang="ru-RU" sz="1200" dirty="0" smtClean="0"/>
          </a:p>
          <a:p>
            <a:pPr marL="171450" algn="just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</a:t>
            </a:r>
            <a:r>
              <a:rPr lang="ru-RU" sz="1200" b="1" dirty="0" smtClean="0">
                <a:latin typeface="+mj-lt"/>
              </a:rPr>
              <a:t>Социальная безопасность и защита человека в условиях новой общественной реальности. Современные научные подходы и формы социальной практики в социальной работе с людьми, имеющими инвалидность : сборник материалов VIII Международной научно-практической конференции (г. Пермь, 14 декабря 2016 г</a:t>
            </a:r>
            <a:r>
              <a:rPr lang="ru-RU" sz="1200" dirty="0" smtClean="0">
                <a:latin typeface="+mj-lt"/>
              </a:rPr>
              <a:t>.)/ </a:t>
            </a:r>
            <a:r>
              <a:rPr lang="ru-RU" sz="1200" dirty="0" err="1" smtClean="0">
                <a:latin typeface="+mj-lt"/>
              </a:rPr>
              <a:t>М-во</a:t>
            </a:r>
            <a:r>
              <a:rPr lang="ru-RU" sz="1200" dirty="0" smtClean="0">
                <a:latin typeface="+mj-lt"/>
              </a:rPr>
              <a:t> образования и науки РФ,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гос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нац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исслед</a:t>
            </a:r>
            <a:r>
              <a:rPr lang="ru-RU" sz="1200" dirty="0" smtClean="0">
                <a:latin typeface="+mj-lt"/>
              </a:rPr>
              <a:t>. ун-т; ред.: З. П. </a:t>
            </a:r>
            <a:r>
              <a:rPr lang="ru-RU" sz="1200" dirty="0" err="1" smtClean="0">
                <a:latin typeface="+mj-lt"/>
              </a:rPr>
              <a:t>Замараева</a:t>
            </a:r>
            <a:r>
              <a:rPr lang="ru-RU" sz="1200" dirty="0" smtClean="0">
                <a:latin typeface="+mj-lt"/>
              </a:rPr>
              <a:t>, М. И. Григорьева. -Пермь: ПГНИУ, 2016.-338 </a:t>
            </a:r>
            <a:r>
              <a:rPr lang="ru-RU" sz="1200" dirty="0" err="1" smtClean="0">
                <a:latin typeface="+mj-lt"/>
              </a:rPr>
              <a:t>c</a:t>
            </a:r>
            <a:r>
              <a:rPr lang="ru-RU" sz="1200" dirty="0" smtClean="0">
                <a:latin typeface="+mj-lt"/>
              </a:rPr>
              <a:t>.</a:t>
            </a:r>
          </a:p>
          <a:p>
            <a:pPr marL="171450" algn="just"/>
            <a:endParaRPr lang="ru-RU" sz="1200" dirty="0" smtClean="0">
              <a:latin typeface="+mj-lt"/>
            </a:endParaRPr>
          </a:p>
          <a:p>
            <a:pPr marL="171450" algn="just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</a:t>
            </a:r>
            <a:r>
              <a:rPr lang="ru-RU" sz="1200" b="1" dirty="0" smtClean="0">
                <a:latin typeface="+mj-lt"/>
              </a:rPr>
              <a:t>Социальная безопасность и защита человека в условиях новой общественной реальности. Управление качеством оказания услуг в системе социального обслуживания населения : сборник материалов VII международной научно-практической конференции (г. Пермь, 16 декабря 2015 г.)/ </a:t>
            </a:r>
            <a:r>
              <a:rPr lang="ru-RU" sz="1200" dirty="0" err="1" smtClean="0">
                <a:latin typeface="+mj-lt"/>
              </a:rPr>
              <a:t>М-во</a:t>
            </a:r>
            <a:r>
              <a:rPr lang="ru-RU" sz="1200" dirty="0" smtClean="0">
                <a:latin typeface="+mj-lt"/>
              </a:rPr>
              <a:t> образования и науки РФ,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гос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нац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исслед</a:t>
            </a:r>
            <a:r>
              <a:rPr lang="ru-RU" sz="1200" dirty="0" smtClean="0">
                <a:latin typeface="+mj-lt"/>
              </a:rPr>
              <a:t>. ун-т; ред.: З. П. </a:t>
            </a:r>
            <a:r>
              <a:rPr lang="ru-RU" sz="1200" dirty="0" err="1" smtClean="0">
                <a:latin typeface="+mj-lt"/>
              </a:rPr>
              <a:t>Замараева</a:t>
            </a:r>
            <a:r>
              <a:rPr lang="ru-RU" sz="1200" dirty="0" smtClean="0">
                <a:latin typeface="+mj-lt"/>
              </a:rPr>
              <a:t>, М. И. Григорьева. -Пермь: ПГНИУ, 2015.-288 </a:t>
            </a:r>
            <a:r>
              <a:rPr lang="ru-RU" sz="1200" dirty="0" err="1" smtClean="0">
                <a:latin typeface="+mj-lt"/>
              </a:rPr>
              <a:t>c</a:t>
            </a:r>
            <a:r>
              <a:rPr lang="ru-RU" sz="1200" dirty="0" smtClean="0">
                <a:latin typeface="+mj-lt"/>
              </a:rPr>
              <a:t>.</a:t>
            </a:r>
          </a:p>
          <a:p>
            <a:pPr marL="171450" algn="just"/>
            <a:endParaRPr lang="ru-RU" sz="1200" dirty="0" smtClean="0">
              <a:latin typeface="+mj-lt"/>
            </a:endParaRPr>
          </a:p>
          <a:p>
            <a:pPr marL="171450" algn="just"/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  </a:t>
            </a:r>
            <a:r>
              <a:rPr lang="ru-RU" sz="1200" b="1" dirty="0" smtClean="0">
                <a:latin typeface="+mj-lt"/>
              </a:rPr>
              <a:t>Социальная безопасность и защита человека в условиях новой общественной реальности. Современная система социального обслуживания населения в России и Пермском крае: проблемы и перспективы развития : сборник материалов VI международной научно-практической конференции (г. Пермь, 3 декабря 2014 г.</a:t>
            </a:r>
            <a:r>
              <a:rPr lang="ru-RU" sz="1200" dirty="0" smtClean="0">
                <a:latin typeface="+mj-lt"/>
              </a:rPr>
              <a:t>)/ </a:t>
            </a:r>
            <a:r>
              <a:rPr lang="ru-RU" sz="1200" dirty="0" err="1" smtClean="0">
                <a:latin typeface="+mj-lt"/>
              </a:rPr>
              <a:t>М-во</a:t>
            </a:r>
            <a:r>
              <a:rPr lang="ru-RU" sz="1200" dirty="0" smtClean="0">
                <a:latin typeface="+mj-lt"/>
              </a:rPr>
              <a:t> образования и науки РФ,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гос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нац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исслед</a:t>
            </a:r>
            <a:r>
              <a:rPr lang="ru-RU" sz="1200" dirty="0" smtClean="0">
                <a:latin typeface="+mj-lt"/>
              </a:rPr>
              <a:t>. ун-т; </a:t>
            </a:r>
            <a:r>
              <a:rPr lang="ru-RU" sz="1200" dirty="0" err="1" smtClean="0">
                <a:latin typeface="+mj-lt"/>
              </a:rPr>
              <a:t>М-во</a:t>
            </a:r>
            <a:r>
              <a:rPr lang="ru-RU" sz="1200" dirty="0" smtClean="0">
                <a:latin typeface="+mj-lt"/>
              </a:rPr>
              <a:t> образования и науки РФ,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гос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нац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исслед</a:t>
            </a:r>
            <a:r>
              <a:rPr lang="ru-RU" sz="1200" dirty="0" smtClean="0">
                <a:latin typeface="+mj-lt"/>
              </a:rPr>
              <a:t>. ун-т. -Пермь: ПГНИУ, 2014.-210 c.</a:t>
            </a:r>
          </a:p>
        </p:txBody>
      </p:sp>
      <p:pic>
        <p:nvPicPr>
          <p:cNvPr id="6" name="Рисунок 5" descr="sotsbez_2016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2067">
            <a:off x="4503674" y="1599792"/>
            <a:ext cx="1564336" cy="2143140"/>
          </a:xfrm>
          <a:prstGeom prst="rect">
            <a:avLst/>
          </a:prstGeom>
        </p:spPr>
      </p:pic>
      <p:pic>
        <p:nvPicPr>
          <p:cNvPr id="7" name="Рисунок 6" descr="sotsbez_2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59" y="1021180"/>
            <a:ext cx="1506643" cy="2064101"/>
          </a:xfrm>
          <a:prstGeom prst="rect">
            <a:avLst/>
          </a:prstGeom>
        </p:spPr>
      </p:pic>
      <p:pic>
        <p:nvPicPr>
          <p:cNvPr id="8" name="Рисунок 7" descr="sotsbez_2014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21051">
            <a:off x="7367353" y="1652101"/>
            <a:ext cx="1511626" cy="207092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221235"/>
            <a:ext cx="41044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b="1" i="1" dirty="0">
                <a:solidFill>
                  <a:srgbClr val="C00000"/>
                </a:solidFill>
                <a:latin typeface="+mj-lt"/>
              </a:rPr>
              <a:t>Коллектив кафедры работает над научной темой «Комплексное изучение проблемы социальной безопасности и защиты человека в условиях новой общественной реальности на основе применения ресурсно-потенциального подхода». Ежегодно с 2009 года проводится международная научно-практическая конференция «Социальная безопасность и защита человека в условиях новой общественной реальности» и студенческая конференция «Социальное благополучие человека в современном мире». По результатам издаются сборники материалов. Издания содержат результаты актуальных исследований, касающихся вопросов социальной безопасности и защиты человека на разных уровнях и в различных сферах.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142976" y="5572140"/>
            <a:ext cx="769992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171450" algn="just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300" b="1" dirty="0" smtClean="0">
                <a:latin typeface="+mj-lt"/>
              </a:rPr>
              <a:t> Социальная </a:t>
            </a:r>
            <a:r>
              <a:rPr lang="ru-RU" sz="1300" b="1" dirty="0">
                <a:latin typeface="+mj-lt"/>
              </a:rPr>
              <a:t>безопасность и защита человека в условиях новой общественной реальности: системные междисциплинарные исследований : сборник материалов Всероссийской научно-практической конференции с международным участием (г. Пермь, Пермский государственный университет, 29030 сентября 2009 года</a:t>
            </a:r>
            <a:r>
              <a:rPr lang="ru-RU" sz="1300" dirty="0">
                <a:latin typeface="+mj-lt"/>
              </a:rPr>
              <a:t>)/ </a:t>
            </a:r>
            <a:r>
              <a:rPr lang="ru-RU" sz="1300" dirty="0" err="1">
                <a:latin typeface="+mj-lt"/>
              </a:rPr>
              <a:t>Федер</a:t>
            </a:r>
            <a:r>
              <a:rPr lang="ru-RU" sz="1300" dirty="0">
                <a:latin typeface="+mj-lt"/>
              </a:rPr>
              <a:t>. агентство по образованию, </a:t>
            </a:r>
            <a:r>
              <a:rPr lang="ru-RU" sz="1300" dirty="0" err="1">
                <a:latin typeface="+mj-lt"/>
              </a:rPr>
              <a:t>Перм</a:t>
            </a:r>
            <a:r>
              <a:rPr lang="ru-RU" sz="1300" dirty="0">
                <a:latin typeface="+mj-lt"/>
              </a:rPr>
              <a:t>. гос. ун-т; ред.: З. П. Замараева, М. И. Григорьева. -Пермь: </a:t>
            </a:r>
            <a:r>
              <a:rPr lang="ru-RU" sz="1300" dirty="0" err="1">
                <a:latin typeface="+mj-lt"/>
              </a:rPr>
              <a:t>Перм</a:t>
            </a:r>
            <a:r>
              <a:rPr lang="ru-RU" sz="1300" dirty="0">
                <a:latin typeface="+mj-lt"/>
              </a:rPr>
              <a:t>. гос. ун-т, 2009.-460 c</a:t>
            </a:r>
            <a:r>
              <a:rPr lang="ru-RU" sz="1300" dirty="0" smtClean="0">
                <a:latin typeface="+mj-lt"/>
              </a:rPr>
              <a:t>.</a:t>
            </a:r>
            <a:endParaRPr lang="ru-RU" sz="13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5936" y="105498"/>
            <a:ext cx="1290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990033"/>
                </a:solidFill>
                <a:latin typeface="Calibri" pitchFamily="34" charset="0"/>
              </a:rPr>
              <a:t>Сборники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3"/>
          <a:stretch/>
        </p:blipFill>
        <p:spPr>
          <a:xfrm>
            <a:off x="399165" y="5675278"/>
            <a:ext cx="734295" cy="10713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56" y="4520396"/>
            <a:ext cx="752802" cy="103111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34" y="3068960"/>
            <a:ext cx="768124" cy="109260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22" y="1823667"/>
            <a:ext cx="763982" cy="108110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138" y="556038"/>
            <a:ext cx="735848" cy="10081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14414" y="500042"/>
            <a:ext cx="75865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171450" algn="just">
              <a:buFont typeface="Wingdings" panose="05000000000000000000" pitchFamily="2" charset="2"/>
              <a:buChar char="v"/>
            </a:pPr>
            <a:r>
              <a:rPr lang="ru-RU" sz="1300" dirty="0" smtClean="0">
                <a:solidFill>
                  <a:srgbClr val="990033"/>
                </a:solidFill>
                <a:latin typeface="Calibri"/>
              </a:rPr>
              <a:t> </a:t>
            </a:r>
            <a:r>
              <a:rPr lang="ru-RU" sz="1300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Социальная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безопасность и защита интересов семьи в условиях новой общественной реальности : сборник материалов V международной научно-практической конференции (г. Пермь, 4 декабря 2013 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г.)/ М-во образования и науки РФ,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Перм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гос. нац.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исслед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ун-т; М-во образования и науки РФ,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Перм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гос. нац.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исслед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ун-т. -Пермь: Пермский государственный национальный исследовательский университет, 2013.-255 c.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4414" y="1857364"/>
            <a:ext cx="758653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171450" algn="just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990033"/>
                </a:solidFill>
                <a:latin typeface="Calibri"/>
              </a:rPr>
              <a:t>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 Социальная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безопасность и защита человека в условиях новой общественной реальности : сборник материалов 4-й международной научно-практической конференции (г, Пермь, 22ноября 2012 года)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 / М-во образования и науки РФ,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Перм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гос. нац.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исслед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ун-т. - Пермь : [б. и.], 2012. - 304 с.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4414" y="3000372"/>
            <a:ext cx="758653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171450" algn="just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990033"/>
                </a:solidFill>
                <a:latin typeface="Calibri"/>
              </a:rPr>
              <a:t> 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Социальная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безопасность и защита человека в условиях новой общественной реальности : сборник материалов международной научно-практической конференции (г. Пермь, 2 ноября 2011 г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.)/ М-во образования и науки РФ,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Перм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гос. нац.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исслед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ун-т; [под общ. ред.: З. П. Замараевой, М. И. Григорьевой]. -Пермь: Пермский государственный национальный исследовательский университет, 2011.-443 c.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14414" y="4500570"/>
            <a:ext cx="762579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171450" algn="just">
              <a:buFont typeface="Wingdings" panose="05000000000000000000" pitchFamily="2" charset="2"/>
              <a:buChar char="v"/>
            </a:pPr>
            <a:r>
              <a:rPr lang="ru-RU" sz="1300" b="1" dirty="0" smtClean="0">
                <a:solidFill>
                  <a:srgbClr val="990033"/>
                </a:solidFill>
                <a:latin typeface="Calibri"/>
              </a:rPr>
              <a:t>  </a:t>
            </a:r>
            <a:r>
              <a:rPr lang="ru-RU" sz="1300" b="1" dirty="0" smtClean="0">
                <a:solidFill>
                  <a:prstClr val="black"/>
                </a:solidFill>
                <a:latin typeface="Calibri"/>
              </a:rPr>
              <a:t>Социальная </a:t>
            </a:r>
            <a:r>
              <a:rPr lang="ru-RU" sz="1300" b="1" dirty="0">
                <a:solidFill>
                  <a:prstClr val="black"/>
                </a:solidFill>
                <a:latin typeface="Calibri"/>
              </a:rPr>
              <a:t>безопасность и защита человека в условиях новой общественной реальности : сборник материалов международной научно-практической конференции (г. Пермь, Пермский государственный университет, 30 сентября, 6 октября 2010 года)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/ М-во образования и науки РФ, </a:t>
            </a:r>
            <a:r>
              <a:rPr lang="ru-RU" sz="1300" dirty="0" err="1">
                <a:solidFill>
                  <a:prstClr val="black"/>
                </a:solidFill>
                <a:latin typeface="Calibri"/>
              </a:rPr>
              <a:t>Перм</a:t>
            </a:r>
            <a:r>
              <a:rPr lang="ru-RU" sz="1300" dirty="0">
                <a:solidFill>
                  <a:prstClr val="black"/>
                </a:solidFill>
                <a:latin typeface="Calibri"/>
              </a:rPr>
              <a:t>. гос. ун-т; ред.: З. П. Замараева, М. И. Григорьева. -Пермь, 2010.-493 c. </a:t>
            </a:r>
          </a:p>
        </p:txBody>
      </p:sp>
    </p:spTree>
    <p:extLst>
      <p:ext uri="{BB962C8B-B14F-4D97-AF65-F5344CB8AC3E}">
        <p14:creationId xmlns:p14="http://schemas.microsoft.com/office/powerpoint/2010/main" val="144688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8083" y="563375"/>
            <a:ext cx="61941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i="1" dirty="0">
                <a:solidFill>
                  <a:srgbClr val="990033"/>
                </a:solidFill>
                <a:latin typeface="+mj-lt"/>
              </a:rPr>
              <a:t>В учебном процессе на специальности «Социальная работа» активно используются интерактивные технологии обучения: проводятся деловые игры, круглые столы. Ежегодное проведение круглых столов  под руководством С. И. Реутова стало доброй традицией на юридическом факультете. Итогом каждого такого мероприятия является выпуск сборника работ </a:t>
            </a:r>
            <a:r>
              <a:rPr lang="ru-RU" sz="1400" b="1" i="1" dirty="0" smtClean="0">
                <a:solidFill>
                  <a:srgbClr val="990033"/>
                </a:solidFill>
                <a:latin typeface="+mj-lt"/>
              </a:rPr>
              <a:t>студентов:</a:t>
            </a:r>
            <a:endParaRPr lang="ru-RU" sz="1400" b="1" i="1" dirty="0">
              <a:solidFill>
                <a:srgbClr val="990033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15816" y="139452"/>
            <a:ext cx="129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990033"/>
                </a:solidFill>
                <a:latin typeface="Calibri" pitchFamily="34" charset="0"/>
              </a:rPr>
              <a:t>Сборники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" t="5908" r="4611"/>
          <a:stretch/>
        </p:blipFill>
        <p:spPr>
          <a:xfrm>
            <a:off x="6588224" y="302366"/>
            <a:ext cx="2238308" cy="2642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07130" y="2973106"/>
            <a:ext cx="8784976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Национальное </a:t>
            </a:r>
            <a:r>
              <a:rPr lang="ru-RU" sz="1200" b="1" dirty="0">
                <a:latin typeface="+mj-lt"/>
              </a:rPr>
              <a:t>и международное усыновление: социальные, правовые, нравственные, религиозные и политические аспекты : материалы круглого стола студентов юридического факультета специальности "Социальная работа (г. Пермь, 06 декабря 2013 г.)/ </a:t>
            </a:r>
            <a:r>
              <a:rPr lang="ru-RU" sz="1200" dirty="0">
                <a:latin typeface="+mj-lt"/>
              </a:rPr>
              <a:t>Пермский государственный национальный исследовательский университет; ред. С. И. Реутов. -Пермь: Издательство ПГНИУ, 2014.-116 c</a:t>
            </a:r>
          </a:p>
          <a:p>
            <a:pPr marL="171450" indent="171450" algn="just">
              <a:buFont typeface="Wingdings" panose="05000000000000000000" pitchFamily="2" charset="2"/>
              <a:buChar char="v"/>
            </a:pPr>
            <a:endParaRPr lang="ru-RU" sz="300" dirty="0">
              <a:latin typeface="+mj-lt"/>
            </a:endParaRPr>
          </a:p>
          <a:p>
            <a:pPr marL="171450" indent="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 </a:t>
            </a:r>
            <a:r>
              <a:rPr lang="ru-RU" sz="1200" b="1" dirty="0" smtClean="0">
                <a:latin typeface="+mj-lt"/>
              </a:rPr>
              <a:t>Защита </a:t>
            </a:r>
            <a:r>
              <a:rPr lang="ru-RU" sz="1200" b="1" dirty="0">
                <a:latin typeface="+mj-lt"/>
              </a:rPr>
              <a:t>прав несовершеннолетних : материалы круглого стола студентов юридического факультета специальности "Социальная работа" (г. Пермь, 18 апреля 2013 г.)</a:t>
            </a:r>
            <a:r>
              <a:rPr lang="ru-RU" sz="1200" dirty="0">
                <a:latin typeface="+mj-lt"/>
              </a:rPr>
              <a:t>/ Пермский государственный научный исследовательский университет; ред. С. И. Реутов. -Пермь: Издательство Пермского университета, 2013.-176 c.</a:t>
            </a:r>
          </a:p>
          <a:p>
            <a:pPr marL="171450" indent="171450" algn="just">
              <a:buFont typeface="Wingdings" panose="05000000000000000000" pitchFamily="2" charset="2"/>
              <a:buChar char="v"/>
            </a:pPr>
            <a:endParaRPr lang="ru-RU" sz="300" dirty="0">
              <a:latin typeface="+mj-lt"/>
            </a:endParaRPr>
          </a:p>
          <a:p>
            <a:pPr marL="171450" indent="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 </a:t>
            </a:r>
            <a:r>
              <a:rPr lang="ru-RU" sz="1200" b="1" dirty="0" smtClean="0">
                <a:latin typeface="+mj-lt"/>
              </a:rPr>
              <a:t>Современное </a:t>
            </a:r>
            <a:r>
              <a:rPr lang="ru-RU" sz="1200" b="1" dirty="0">
                <a:latin typeface="+mj-lt"/>
              </a:rPr>
              <a:t>состояние брака : материалы круглого стола студентов юридического факультета специальности "Социальная работа" (г. Пермь, 7 марта 2012 г.)</a:t>
            </a:r>
            <a:r>
              <a:rPr lang="ru-RU" sz="1200" dirty="0">
                <a:latin typeface="+mj-lt"/>
              </a:rPr>
              <a:t>/ М-во образования и науки РФ,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ун-т; [отв. ред. С. И. Реутов]. -Пермь: Пермский государственный национальный исследовательский университет, 2012.-80 c.</a:t>
            </a:r>
          </a:p>
          <a:p>
            <a:pPr marL="171450" indent="171450" algn="just">
              <a:buFont typeface="Wingdings" panose="05000000000000000000" pitchFamily="2" charset="2"/>
              <a:buChar char="v"/>
            </a:pPr>
            <a:endParaRPr lang="ru-RU" sz="300" dirty="0">
              <a:latin typeface="+mj-lt"/>
            </a:endParaRPr>
          </a:p>
          <a:p>
            <a:pPr marL="171450" indent="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 </a:t>
            </a:r>
            <a:r>
              <a:rPr lang="ru-RU" sz="1200" b="1" dirty="0" smtClean="0">
                <a:latin typeface="+mj-lt"/>
              </a:rPr>
              <a:t>Развод </a:t>
            </a:r>
            <a:r>
              <a:rPr lang="ru-RU" sz="1200" b="1" dirty="0">
                <a:latin typeface="+mj-lt"/>
              </a:rPr>
              <a:t>и дети: правовые, социальные, медицинские, психологические, нравственные и религиозные аспекты : материалы круглого стола студентов юридического факультета специальности "Социальная работа" ( г. Пермь, 20 апреля 2011 г</a:t>
            </a:r>
            <a:r>
              <a:rPr lang="ru-RU" sz="1200" dirty="0">
                <a:latin typeface="+mj-lt"/>
              </a:rPr>
              <a:t>.)/ М-во образования и науки РФ, Пермский государственный национальный исследовательский университет; </a:t>
            </a:r>
            <a:r>
              <a:rPr lang="ru-RU" sz="1200" dirty="0" err="1">
                <a:latin typeface="+mj-lt"/>
              </a:rPr>
              <a:t>редкол</a:t>
            </a:r>
            <a:r>
              <a:rPr lang="ru-RU" sz="1200" dirty="0">
                <a:latin typeface="+mj-lt"/>
              </a:rPr>
              <a:t>.: С. И. Реутов [и др.]. -Пермь: Изд-во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ун-та, 2011.-118 c.</a:t>
            </a:r>
          </a:p>
          <a:p>
            <a:pPr marL="171450" indent="171450" algn="just">
              <a:buFont typeface="Wingdings" panose="05000000000000000000" pitchFamily="2" charset="2"/>
              <a:buChar char="v"/>
            </a:pPr>
            <a:endParaRPr lang="ru-RU" sz="300" dirty="0">
              <a:latin typeface="+mj-lt"/>
            </a:endParaRPr>
          </a:p>
          <a:p>
            <a:pPr marL="171450" indent="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 </a:t>
            </a:r>
            <a:r>
              <a:rPr lang="ru-RU" sz="1200" b="1" dirty="0" smtClean="0">
                <a:latin typeface="+mj-lt"/>
              </a:rPr>
              <a:t>Гражданский</a:t>
            </a:r>
            <a:r>
              <a:rPr lang="ru-RU" sz="1200" b="1" dirty="0">
                <a:latin typeface="+mj-lt"/>
              </a:rPr>
              <a:t>, фактический и церковный брак (понятие, форма, значение). Вопросы правового регулирования в Российской Федерации и некоторых зарубежных странах. : материалы научной конференции студентов юридического факультета специальности "Социальная работа" (г. Пермь, 18 мая 2009 г.)/ </a:t>
            </a:r>
            <a:r>
              <a:rPr lang="ru-RU" sz="1200" dirty="0" err="1">
                <a:latin typeface="+mj-lt"/>
              </a:rPr>
              <a:t>Федер</a:t>
            </a:r>
            <a:r>
              <a:rPr lang="ru-RU" sz="1200" dirty="0">
                <a:latin typeface="+mj-lt"/>
              </a:rPr>
              <a:t>. агентство по образованию,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ун-т; [отв. ред. С. И. Реутов и др.]. -Пермь: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ун-т, 2009.-166 c.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8083" y="1984811"/>
            <a:ext cx="64271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 </a:t>
            </a:r>
            <a:r>
              <a:rPr lang="ru-RU" sz="1200" b="1" dirty="0" smtClean="0">
                <a:latin typeface="+mj-lt"/>
              </a:rPr>
              <a:t>Защита </a:t>
            </a:r>
            <a:r>
              <a:rPr lang="ru-RU" sz="1200" b="1" dirty="0">
                <a:latin typeface="+mj-lt"/>
              </a:rPr>
              <a:t>материнства, отцовства, детства: правовые, социальные, медицинские, нравственные аспекты : материалы круглого стола студентов юридического факультета специальности "Социальная работа" (г. Пермь, 6 декабря 2016 г.)/ </a:t>
            </a:r>
            <a:r>
              <a:rPr lang="ru-RU" sz="1200" dirty="0">
                <a:latin typeface="+mj-lt"/>
              </a:rPr>
              <a:t>Пермский государственный национальный исследовательский университет; ред. С. И. Реутов. -2016: ПГНИУ, 2016.-196 c.</a:t>
            </a:r>
          </a:p>
        </p:txBody>
      </p:sp>
    </p:spTree>
    <p:extLst>
      <p:ext uri="{BB962C8B-B14F-4D97-AF65-F5344CB8AC3E}">
        <p14:creationId xmlns:p14="http://schemas.microsoft.com/office/powerpoint/2010/main" val="243560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07504" y="816413"/>
            <a:ext cx="6696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600" b="1" i="1" dirty="0">
                <a:solidFill>
                  <a:srgbClr val="990033"/>
                </a:solidFill>
                <a:latin typeface="+mj-lt"/>
              </a:rPr>
              <a:t>Опыт исследований, посвященных применению примирительных процедур (медиации) в различных сферах юридической практики представлен в </a:t>
            </a:r>
            <a:r>
              <a:rPr lang="ru-RU" sz="1600" b="1" i="1" dirty="0" smtClean="0">
                <a:solidFill>
                  <a:srgbClr val="990033"/>
                </a:solidFill>
                <a:latin typeface="+mj-lt"/>
              </a:rPr>
              <a:t>сборниках</a:t>
            </a:r>
            <a:r>
              <a:rPr lang="ru-RU" sz="1600" b="1" i="1" dirty="0">
                <a:solidFill>
                  <a:srgbClr val="990033"/>
                </a:solidFill>
                <a:latin typeface="+mj-lt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277631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 smtClean="0">
                <a:solidFill>
                  <a:srgbClr val="990033"/>
                </a:solidFill>
                <a:latin typeface="Calibri" pitchFamily="34" charset="0"/>
              </a:rPr>
              <a:t>Сборники</a:t>
            </a:r>
            <a:endParaRPr lang="ru-RU" dirty="0">
              <a:solidFill>
                <a:srgbClr val="990033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13763"/>
            <a:ext cx="1591067" cy="2289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13899" y="2708920"/>
            <a:ext cx="86409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Медиация </a:t>
            </a:r>
            <a:r>
              <a:rPr lang="ru-RU" sz="1200" b="1" dirty="0">
                <a:latin typeface="+mj-lt"/>
              </a:rPr>
              <a:t>в современной правовой практике: возможности и перспективы : материалы круглого стола в рамках VI Пермского конгресса ученых-юристов (г. Пермь, 16-17 октября 2015 года</a:t>
            </a:r>
            <a:r>
              <a:rPr lang="ru-RU" sz="1200" dirty="0">
                <a:latin typeface="+mj-lt"/>
              </a:rPr>
              <a:t>)/ М-во образования и науки РФ,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ун-т,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краев. суд, Уполномоченный по правам человека в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крае; [под общ. ред. С. И. Реутова, Л. А. Соболевой]. -Пермь, 2015.-124 c..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+mj-lt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Проблемы </a:t>
            </a:r>
            <a:r>
              <a:rPr lang="ru-RU" sz="1200" b="1" dirty="0">
                <a:latin typeface="+mj-lt"/>
              </a:rPr>
              <a:t>применения </a:t>
            </a:r>
            <a:r>
              <a:rPr lang="ru-RU" sz="1200" b="1" dirty="0" err="1">
                <a:latin typeface="+mj-lt"/>
              </a:rPr>
              <a:t>примерительных</a:t>
            </a:r>
            <a:r>
              <a:rPr lang="ru-RU" sz="1200" b="1" dirty="0">
                <a:latin typeface="+mj-lt"/>
              </a:rPr>
              <a:t> процедур (медиации) в различных сферах юридической практики : материалы круглого стола в рамках V Пермского международного конгресса ученых-юристов (г. Пермь, 24 октября 2014 года</a:t>
            </a:r>
            <a:r>
              <a:rPr lang="ru-RU" sz="1200" dirty="0">
                <a:latin typeface="+mj-lt"/>
              </a:rPr>
              <a:t>)/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ун-т, Пермский краевой суд; ред.: С. И. Реутов, Л. А. Соболева. -Пермь: ПГНИУ, 2014.-96 c.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+mj-lt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Медиация </a:t>
            </a:r>
            <a:r>
              <a:rPr lang="ru-RU" sz="1200" b="1" dirty="0">
                <a:latin typeface="+mj-lt"/>
              </a:rPr>
              <a:t>как культура согласия : материалы международной научно-практической конференции, 9-10 апреля 2014 года: сборник информационно-методических материалов</a:t>
            </a:r>
            <a:r>
              <a:rPr lang="ru-RU" sz="1200" dirty="0">
                <a:latin typeface="+mj-lt"/>
              </a:rPr>
              <a:t>/ Пермский край, Правительство,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ун-т, Ассоциация медиаторов Пермского края, Пермское отделение общероссийской общественной организации "Ассоциация юристов России"; сост.: Т. И. Марголина, Л. А. </a:t>
            </a:r>
            <a:r>
              <a:rPr lang="ru-RU" sz="1200" dirty="0" err="1">
                <a:latin typeface="+mj-lt"/>
              </a:rPr>
              <a:t>Ясырева</a:t>
            </a:r>
            <a:r>
              <a:rPr lang="ru-RU" sz="1200" dirty="0">
                <a:latin typeface="+mj-lt"/>
              </a:rPr>
              <a:t>. -Пермь: [б. и]., 2014.-210 c.. 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+mj-lt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Медиация </a:t>
            </a:r>
            <a:r>
              <a:rPr lang="ru-RU" sz="1200" b="1" dirty="0">
                <a:latin typeface="+mj-lt"/>
              </a:rPr>
              <a:t>как культура согласия : материалы межрегиональной научно-практической конференции, 23 апреля 2013 года</a:t>
            </a:r>
            <a:r>
              <a:rPr lang="ru-RU" sz="1200" dirty="0">
                <a:latin typeface="+mj-lt"/>
              </a:rPr>
              <a:t>/ Пермский край, Правительство,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ун-т, Ассоциация медиаторов Пермского края; сост.: Т. И. Марголина, Л. А. </a:t>
            </a:r>
            <a:r>
              <a:rPr lang="ru-RU" sz="1200" dirty="0" err="1">
                <a:latin typeface="+mj-lt"/>
              </a:rPr>
              <a:t>Ясырева</a:t>
            </a:r>
            <a:r>
              <a:rPr lang="ru-RU" sz="1200" dirty="0">
                <a:latin typeface="+mj-lt"/>
              </a:rPr>
              <a:t>. -Пермь: [б. и]., 2013.-354 c</a:t>
            </a:r>
          </a:p>
          <a:p>
            <a:pPr marL="171450" indent="-171450" algn="just">
              <a:buFont typeface="Wingdings" panose="05000000000000000000" pitchFamily="2" charset="2"/>
              <a:buChar char="v"/>
            </a:pPr>
            <a:endParaRPr lang="ru-RU" sz="1200" dirty="0">
              <a:latin typeface="+mj-lt"/>
            </a:endParaRPr>
          </a:p>
          <a:p>
            <a:pPr marL="171450" indent="-171450" algn="just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Медиация </a:t>
            </a:r>
            <a:r>
              <a:rPr lang="ru-RU" sz="1200" b="1" dirty="0">
                <a:latin typeface="+mj-lt"/>
              </a:rPr>
              <a:t>как культура согласия и ресурс развития регионов России : материалы научно-практической конференции, 27-28 марта 2012 года г. </a:t>
            </a:r>
            <a:r>
              <a:rPr lang="ru-RU" sz="1200" dirty="0">
                <a:latin typeface="+mj-lt"/>
              </a:rPr>
              <a:t>/ Пермский край, Правительство,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ун-т, Ассоциация медиаторов Пермского края. - Пермь : [б. и]., 2012. - 192 с.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5088" y="1776786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v"/>
            </a:pPr>
            <a:r>
              <a:rPr lang="ru-RU" sz="1200" b="1" dirty="0" smtClean="0">
                <a:solidFill>
                  <a:srgbClr val="990033"/>
                </a:solidFill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Конфликты </a:t>
            </a:r>
            <a:r>
              <a:rPr lang="ru-RU" sz="1200" b="1" dirty="0">
                <a:latin typeface="+mj-lt"/>
              </a:rPr>
              <a:t>в современном мире и способы их разрешения : материалы круглого стола студентов юридического факультета специальностей и направлений "Социальная работа" и "</a:t>
            </a:r>
            <a:r>
              <a:rPr lang="ru-RU" sz="1200" b="1" dirty="0" err="1">
                <a:latin typeface="+mj-lt"/>
              </a:rPr>
              <a:t>Конфликтология</a:t>
            </a:r>
            <a:r>
              <a:rPr lang="ru-RU" sz="1200" b="1" dirty="0">
                <a:latin typeface="+mj-lt"/>
              </a:rPr>
              <a:t>" (г. Пермь, 17 апреля 2016 г.</a:t>
            </a:r>
            <a:r>
              <a:rPr lang="ru-RU" sz="1200" dirty="0">
                <a:latin typeface="+mj-lt"/>
              </a:rPr>
              <a:t>)/ </a:t>
            </a:r>
            <a:r>
              <a:rPr lang="ru-RU" sz="1200" dirty="0" err="1">
                <a:latin typeface="+mj-lt"/>
              </a:rPr>
              <a:t>Перм</a:t>
            </a:r>
            <a:r>
              <a:rPr lang="ru-RU" sz="1200" dirty="0">
                <a:latin typeface="+mj-lt"/>
              </a:rPr>
              <a:t>. гос. нац. </a:t>
            </a:r>
            <a:r>
              <a:rPr lang="ru-RU" sz="1200" dirty="0" err="1">
                <a:latin typeface="+mj-lt"/>
              </a:rPr>
              <a:t>исслед</a:t>
            </a:r>
            <a:r>
              <a:rPr lang="ru-RU" sz="1200" dirty="0">
                <a:latin typeface="+mj-lt"/>
              </a:rPr>
              <a:t>. ун-т; ред. С. И. Реутов [и др.]. -Пермь, 2016.-72 c.. -(25 лет кафедре социальной работы и </a:t>
            </a:r>
            <a:r>
              <a:rPr lang="ru-RU" sz="1200" dirty="0" err="1">
                <a:latin typeface="+mj-lt"/>
              </a:rPr>
              <a:t>конфликтологии</a:t>
            </a:r>
            <a:r>
              <a:rPr lang="ru-RU" sz="1200" dirty="0">
                <a:latin typeface="+mj-lt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398854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606654" y="10461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u="sng" dirty="0">
                <a:solidFill>
                  <a:srgbClr val="990033"/>
                </a:solidFill>
                <a:latin typeface="Calibri" pitchFamily="34" charset="0"/>
              </a:rPr>
              <a:t>Сборники</a:t>
            </a:r>
            <a:endParaRPr lang="ru-RU" dirty="0">
              <a:solidFill>
                <a:srgbClr val="99003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428604"/>
            <a:ext cx="53285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200" b="1" i="1" dirty="0">
                <a:solidFill>
                  <a:srgbClr val="990033"/>
                </a:solidFill>
                <a:latin typeface="+mj-lt"/>
              </a:rPr>
              <a:t>Выпуск кафедрой сборников - это результат исследований по вопросам правового обеспечения социальной работы и социальной политики, социального проектирования, социальной защиты, менеджмента в социальной сфере, ювенальной юстиции, медиации, </a:t>
            </a:r>
            <a:r>
              <a:rPr lang="ru-RU" sz="1200" b="1" i="1" dirty="0" err="1">
                <a:solidFill>
                  <a:srgbClr val="990033"/>
                </a:solidFill>
                <a:latin typeface="+mj-lt"/>
              </a:rPr>
              <a:t>конфликтологии</a:t>
            </a:r>
            <a:r>
              <a:rPr lang="ru-RU" sz="1200" b="1" i="1" dirty="0">
                <a:solidFill>
                  <a:srgbClr val="990033"/>
                </a:solidFill>
                <a:latin typeface="+mj-lt"/>
              </a:rPr>
              <a:t>, защиты прав человека, информационных технологий в социальной сфере, инноваций в социальной работе, технологий работы с безработными, духовно-нравственного воспитания детей.</a:t>
            </a:r>
          </a:p>
        </p:txBody>
      </p:sp>
      <p:pic>
        <p:nvPicPr>
          <p:cNvPr id="11" name="Рисунок 10" descr="WP_20170420_10_54_09_P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833069">
            <a:off x="5532486" y="213387"/>
            <a:ext cx="751576" cy="1017362"/>
          </a:xfrm>
          <a:prstGeom prst="rect">
            <a:avLst/>
          </a:prstGeom>
        </p:spPr>
      </p:pic>
      <p:pic>
        <p:nvPicPr>
          <p:cNvPr id="12" name="Рисунок 11" descr="WP_20170420_10_54_25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14290"/>
            <a:ext cx="712772" cy="928694"/>
          </a:xfrm>
          <a:prstGeom prst="rect">
            <a:avLst/>
          </a:prstGeom>
        </p:spPr>
      </p:pic>
      <p:pic>
        <p:nvPicPr>
          <p:cNvPr id="14" name="Рисунок 13" descr="WP_20170420_10_54_49_Pr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785794"/>
            <a:ext cx="666517" cy="924114"/>
          </a:xfrm>
          <a:prstGeom prst="rect">
            <a:avLst/>
          </a:prstGeom>
        </p:spPr>
      </p:pic>
      <p:pic>
        <p:nvPicPr>
          <p:cNvPr id="16" name="Рисунок 15" descr="WP_20170420_10_55_25_Pr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0593609">
            <a:off x="7551151" y="213929"/>
            <a:ext cx="630574" cy="9359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9919" y="1988840"/>
            <a:ext cx="87154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200" b="1" dirty="0" smtClean="0">
                <a:solidFill>
                  <a:srgbClr val="990033"/>
                </a:solidFill>
                <a:latin typeface="+mj-lt"/>
                <a:sym typeface="Wingdings"/>
              </a:rPr>
              <a:t>  </a:t>
            </a:r>
            <a:r>
              <a:rPr lang="ru-RU" sz="1200" b="1" dirty="0" smtClean="0">
                <a:latin typeface="+mj-lt"/>
              </a:rPr>
              <a:t>Защита социальных прав граждан в изменяющихся условиях : материалы межрегиональной научно-практической конференции 7-8 апреля 2016 года</a:t>
            </a:r>
            <a:r>
              <a:rPr lang="ru-RU" sz="1200" dirty="0" smtClean="0">
                <a:latin typeface="+mj-lt"/>
              </a:rPr>
              <a:t>/ Администрация губернатора Пермского края, Правительство Пермского края, Уполномоченный по правам человека в Пермском крае; ред. Т. И. Марголина ; сост.: К. В. </a:t>
            </a:r>
            <a:r>
              <a:rPr lang="ru-RU" sz="1200" dirty="0" err="1" smtClean="0">
                <a:latin typeface="+mj-lt"/>
              </a:rPr>
              <a:t>Викуленко</a:t>
            </a:r>
            <a:r>
              <a:rPr lang="ru-RU" sz="1200" dirty="0" smtClean="0">
                <a:latin typeface="+mj-lt"/>
              </a:rPr>
              <a:t>, И. Г. </a:t>
            </a:r>
            <a:r>
              <a:rPr lang="ru-RU" sz="1200" dirty="0" err="1" smtClean="0">
                <a:latin typeface="+mj-lt"/>
              </a:rPr>
              <a:t>Цепенникова</a:t>
            </a:r>
            <a:r>
              <a:rPr lang="ru-RU" sz="1200" dirty="0" smtClean="0">
                <a:latin typeface="+mj-lt"/>
              </a:rPr>
              <a:t>. -Пермь, 2016.-32  c.</a:t>
            </a:r>
          </a:p>
          <a:p>
            <a:pPr indent="457200"/>
            <a:r>
              <a:rPr lang="ru-RU" sz="800" dirty="0" smtClean="0">
                <a:latin typeface="+mj-lt"/>
              </a:rPr>
              <a:t> </a:t>
            </a:r>
          </a:p>
          <a:p>
            <a:pPr indent="457200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200" b="1" dirty="0" smtClean="0">
                <a:latin typeface="+mj-lt"/>
              </a:rPr>
              <a:t>Социальное благополучие человека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в современном мире : материалы VI и VII краевых студенческих научно-практических конференций (г. Пермь, 12 мая 2014 г. и 12 мая 2015 г.) </a:t>
            </a:r>
            <a:r>
              <a:rPr lang="ru-RU" sz="1200" dirty="0" smtClean="0">
                <a:latin typeface="+mj-lt"/>
              </a:rPr>
              <a:t>/ Пермский государственный национальный исследовательский университет ; Пермский государственный национальный исследовательский университет. - Пермь : ПГНИУ, 2015. - 371 с.</a:t>
            </a:r>
          </a:p>
          <a:p>
            <a:pPr indent="457200"/>
            <a:r>
              <a:rPr lang="ru-RU" sz="800" dirty="0" smtClean="0">
                <a:latin typeface="+mj-lt"/>
              </a:rPr>
              <a:t> </a:t>
            </a:r>
          </a:p>
          <a:p>
            <a:pPr indent="457200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200" b="1" dirty="0" smtClean="0">
                <a:latin typeface="+mj-lt"/>
              </a:rPr>
              <a:t>Ювенальная юстиция: нормативно-правовые основы и материалы практики : </a:t>
            </a:r>
            <a:r>
              <a:rPr lang="ru-RU" sz="1200" dirty="0" smtClean="0">
                <a:latin typeface="+mj-lt"/>
              </a:rPr>
              <a:t>методическое пособие/ Фонд поддержки детей, находящихся в труд. </a:t>
            </a:r>
            <a:r>
              <a:rPr lang="ru-RU" sz="1200" dirty="0" err="1" smtClean="0">
                <a:latin typeface="+mj-lt"/>
              </a:rPr>
              <a:t>жизн</a:t>
            </a:r>
            <a:r>
              <a:rPr lang="ru-RU" sz="1200" dirty="0" smtClean="0">
                <a:latin typeface="+mj-lt"/>
              </a:rPr>
              <a:t>. ситуации, Правительство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края,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краев. суд,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гос</a:t>
            </a:r>
            <a:r>
              <a:rPr lang="ru-RU" sz="1200" dirty="0" smtClean="0">
                <a:latin typeface="+mj-lt"/>
              </a:rPr>
              <a:t>. ун-т; под ред. Т. И. Марголиной ; [авт.-сост.: В. Н. </a:t>
            </a:r>
            <a:r>
              <a:rPr lang="ru-RU" sz="1200" dirty="0" err="1" smtClean="0">
                <a:latin typeface="+mj-lt"/>
              </a:rPr>
              <a:t>Вельянинов</a:t>
            </a:r>
            <a:r>
              <a:rPr lang="ru-RU" sz="1200" dirty="0" smtClean="0">
                <a:latin typeface="+mj-lt"/>
              </a:rPr>
              <a:t> [и др.]. -Пермь: ПОНИЦАА, 2009.-166 </a:t>
            </a:r>
            <a:r>
              <a:rPr lang="ru-RU" sz="1200" dirty="0" err="1" smtClean="0">
                <a:latin typeface="+mj-lt"/>
              </a:rPr>
              <a:t>c</a:t>
            </a:r>
            <a:r>
              <a:rPr lang="ru-RU" sz="1200" dirty="0" smtClean="0">
                <a:latin typeface="+mj-lt"/>
              </a:rPr>
              <a:t>. </a:t>
            </a:r>
          </a:p>
          <a:p>
            <a:pPr indent="457200"/>
            <a:r>
              <a:rPr lang="ru-RU" sz="800" dirty="0" smtClean="0">
                <a:latin typeface="+mj-lt"/>
              </a:rPr>
              <a:t> </a:t>
            </a:r>
          </a:p>
          <a:p>
            <a:pPr indent="457200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200" b="1" dirty="0" smtClean="0">
                <a:latin typeface="+mj-lt"/>
              </a:rPr>
              <a:t>Восстановительное правосудие для несовершеннолетних и социальная работа (от проектов к практике) </a:t>
            </a:r>
            <a:r>
              <a:rPr lang="ru-RU" sz="1200" dirty="0" smtClean="0">
                <a:latin typeface="+mj-lt"/>
              </a:rPr>
              <a:t>: сборник материалов/ </a:t>
            </a:r>
            <a:r>
              <a:rPr lang="ru-RU" sz="1200" dirty="0" err="1" smtClean="0">
                <a:latin typeface="+mj-lt"/>
              </a:rPr>
              <a:t>Перм</a:t>
            </a:r>
            <a:r>
              <a:rPr lang="ru-RU" sz="1200" dirty="0" smtClean="0">
                <a:latin typeface="+mj-lt"/>
              </a:rPr>
              <a:t>. </a:t>
            </a:r>
            <a:r>
              <a:rPr lang="ru-RU" sz="1200" dirty="0" err="1" smtClean="0">
                <a:latin typeface="+mj-lt"/>
              </a:rPr>
              <a:t>гос</a:t>
            </a:r>
            <a:r>
              <a:rPr lang="ru-RU" sz="1200" dirty="0" smtClean="0">
                <a:latin typeface="+mj-lt"/>
              </a:rPr>
              <a:t>. ун-т, Центр социально-правового образования; [сост. : Л. А. Соболева, Р. Р. Максудов ; под общ. ред. Т. И. Марголиной]. -Пермь: ПОНИЦАА, 2006.-184 </a:t>
            </a:r>
            <a:r>
              <a:rPr lang="ru-RU" sz="1200" dirty="0" err="1" smtClean="0">
                <a:latin typeface="+mj-lt"/>
              </a:rPr>
              <a:t>c</a:t>
            </a:r>
            <a:r>
              <a:rPr lang="ru-RU" sz="1200" dirty="0" smtClean="0">
                <a:latin typeface="+mj-lt"/>
              </a:rPr>
              <a:t>.</a:t>
            </a:r>
          </a:p>
          <a:p>
            <a:pPr indent="457200"/>
            <a:r>
              <a:rPr lang="ru-RU" sz="800" dirty="0" smtClean="0">
                <a:latin typeface="+mj-lt"/>
              </a:rPr>
              <a:t> </a:t>
            </a:r>
          </a:p>
          <a:p>
            <a:pPr indent="457200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200" b="1" dirty="0" smtClean="0">
                <a:latin typeface="+mj-lt"/>
              </a:rPr>
              <a:t>Восстановительная ювенальная юстиция</a:t>
            </a:r>
            <a:r>
              <a:rPr lang="ru-RU" sz="1200" dirty="0" smtClean="0">
                <a:latin typeface="+mj-lt"/>
              </a:rPr>
              <a:t> / [Центр "Судебно-правовая реформа", Центр социально-правового образования ПГУ ; сост. : А. Ю. Коновалов ; ред.: В. В. Козлова]. - 2-е изд. - Пермь : ПОНИЦАА, 2006. - 140 с.</a:t>
            </a:r>
          </a:p>
          <a:p>
            <a:pPr indent="457200"/>
            <a:r>
              <a:rPr lang="ru-RU" sz="800" dirty="0" smtClean="0">
                <a:latin typeface="+mj-lt"/>
              </a:rPr>
              <a:t> </a:t>
            </a:r>
          </a:p>
          <a:p>
            <a:pPr indent="457200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200" b="1" dirty="0" smtClean="0">
                <a:latin typeface="+mj-lt"/>
              </a:rPr>
              <a:t>Организация и проведение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программ восстановительного правосудия : </a:t>
            </a:r>
            <a:r>
              <a:rPr lang="ru-RU" sz="1200" dirty="0" smtClean="0">
                <a:latin typeface="+mj-lt"/>
              </a:rPr>
              <a:t>методическое пособие / Центр "Судебно-правовая реформа", Центр социально-правового образования ПГУ ; ред.: Л. М. </a:t>
            </a:r>
            <a:r>
              <a:rPr lang="ru-RU" sz="1200" dirty="0" err="1" smtClean="0">
                <a:latin typeface="+mj-lt"/>
              </a:rPr>
              <a:t>Карнозова</a:t>
            </a:r>
            <a:r>
              <a:rPr lang="ru-RU" sz="1200" dirty="0" smtClean="0">
                <a:latin typeface="+mj-lt"/>
              </a:rPr>
              <a:t>, Р. Р. Максудов. - 2-е изд. - Пермь : [б. и.], 2006. - 244 с.</a:t>
            </a:r>
          </a:p>
          <a:p>
            <a:pPr indent="457200"/>
            <a:r>
              <a:rPr lang="ru-RU" sz="800" dirty="0" smtClean="0">
                <a:latin typeface="+mj-lt"/>
              </a:rPr>
              <a:t> </a:t>
            </a:r>
          </a:p>
          <a:p>
            <a:pPr indent="457200"/>
            <a:r>
              <a:rPr lang="ru-RU" sz="1200" b="1" dirty="0">
                <a:solidFill>
                  <a:srgbClr val="990033"/>
                </a:solidFill>
                <a:sym typeface="Wingdings"/>
              </a:rPr>
              <a:t> </a:t>
            </a:r>
            <a:r>
              <a:rPr lang="ru-RU" sz="1200" b="1" dirty="0" smtClean="0">
                <a:solidFill>
                  <a:srgbClr val="990033"/>
                </a:solidFill>
                <a:sym typeface="Wingdings"/>
              </a:rPr>
              <a:t>  </a:t>
            </a:r>
            <a:r>
              <a:rPr lang="ru-RU" sz="1200" b="1" dirty="0" smtClean="0">
                <a:latin typeface="+mj-lt"/>
              </a:rPr>
              <a:t>Защита прав детей</a:t>
            </a:r>
            <a:r>
              <a:rPr lang="ru-RU" sz="1200" dirty="0" smtClean="0">
                <a:latin typeface="+mj-lt"/>
              </a:rPr>
              <a:t> </a:t>
            </a:r>
            <a:r>
              <a:rPr lang="ru-RU" sz="1200" b="1" dirty="0" smtClean="0">
                <a:latin typeface="+mj-lt"/>
              </a:rPr>
              <a:t>и социальное положение семей в Пермской области и России : Доклады и материалы областной </a:t>
            </a:r>
            <a:r>
              <a:rPr lang="ru-RU" sz="1200" b="1" dirty="0" err="1" smtClean="0">
                <a:latin typeface="+mj-lt"/>
              </a:rPr>
              <a:t>межвед</a:t>
            </a:r>
            <a:r>
              <a:rPr lang="ru-RU" sz="1200" b="1" dirty="0" smtClean="0">
                <a:latin typeface="+mj-lt"/>
              </a:rPr>
              <a:t>. </a:t>
            </a:r>
            <a:r>
              <a:rPr lang="ru-RU" sz="1200" b="1" dirty="0" err="1" smtClean="0">
                <a:latin typeface="+mj-lt"/>
              </a:rPr>
              <a:t>конф</a:t>
            </a:r>
            <a:r>
              <a:rPr lang="ru-RU" sz="1200" b="1" dirty="0" smtClean="0">
                <a:latin typeface="+mj-lt"/>
              </a:rPr>
              <a:t>. 1-2 ноября 2005 г. </a:t>
            </a:r>
            <a:r>
              <a:rPr lang="ru-RU" sz="1200" dirty="0" smtClean="0">
                <a:latin typeface="+mj-lt"/>
              </a:rPr>
              <a:t>/ </a:t>
            </a:r>
            <a:r>
              <a:rPr lang="ru-RU" sz="1200" dirty="0" err="1" smtClean="0">
                <a:latin typeface="+mj-lt"/>
              </a:rPr>
              <a:t>Рыскаль</a:t>
            </a:r>
            <a:r>
              <a:rPr lang="ru-RU" sz="1200" dirty="0" smtClean="0">
                <a:latin typeface="+mj-lt"/>
              </a:rPr>
              <a:t> О. С., </a:t>
            </a:r>
            <a:r>
              <a:rPr lang="ru-RU" sz="1200" dirty="0" err="1" smtClean="0">
                <a:latin typeface="+mj-lt"/>
              </a:rPr>
              <a:t>Шардакова</a:t>
            </a:r>
            <a:r>
              <a:rPr lang="ru-RU" sz="1200" dirty="0" smtClean="0">
                <a:latin typeface="+mj-lt"/>
              </a:rPr>
              <a:t> Л. Н.сост. Востриков С. А. [и др.]. - Пермь : [б. и.], 2005. - 211 с.</a:t>
            </a:r>
          </a:p>
        </p:txBody>
      </p:sp>
      <p:pic>
        <p:nvPicPr>
          <p:cNvPr id="18" name="Рисунок 17" descr="WP_20170420_10_54_37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83517">
            <a:off x="8286776" y="142852"/>
            <a:ext cx="717489" cy="974518"/>
          </a:xfrm>
          <a:prstGeom prst="rect">
            <a:avLst/>
          </a:prstGeom>
        </p:spPr>
      </p:pic>
      <p:pic>
        <p:nvPicPr>
          <p:cNvPr id="19" name="Рисунок 18" descr="WP_20170420_10_55_04_Pr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921906">
            <a:off x="8256738" y="850670"/>
            <a:ext cx="615779" cy="93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lum contrast="-2000"/>
            <a:extLst/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2861663" y="142852"/>
            <a:ext cx="3666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990033"/>
                </a:solidFill>
                <a:latin typeface="Calibri" pitchFamily="34" charset="0"/>
              </a:rPr>
              <a:t>Монографии и </a:t>
            </a:r>
            <a:r>
              <a:rPr lang="ru-RU" b="1" i="1" u="sng" smtClean="0">
                <a:solidFill>
                  <a:srgbClr val="990033"/>
                </a:solidFill>
                <a:latin typeface="Calibri" pitchFamily="34" charset="0"/>
              </a:rPr>
              <a:t>учебные пособия</a:t>
            </a:r>
            <a:endParaRPr lang="ru-RU" b="1" i="1" u="sng" dirty="0" smtClean="0">
              <a:solidFill>
                <a:srgbClr val="990033"/>
              </a:solidFill>
              <a:latin typeface="Calibri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6" y="327518"/>
            <a:ext cx="671674" cy="10134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15616" y="571480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  </a:t>
            </a:r>
            <a:r>
              <a:rPr lang="ru-RU" sz="1400" b="1" dirty="0" smtClean="0">
                <a:latin typeface="Calibri" pitchFamily="34" charset="0"/>
              </a:rPr>
              <a:t>Г </a:t>
            </a:r>
            <a:r>
              <a:rPr lang="ru-RU" sz="1400" b="1" dirty="0" err="1" smtClean="0">
                <a:latin typeface="Calibri" pitchFamily="34" charset="0"/>
              </a:rPr>
              <a:t>асумова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</a:rPr>
              <a:t>С. Е.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Информационные технологии в социальной сфере : учебное пособие </a:t>
            </a:r>
            <a:r>
              <a:rPr lang="ru-RU" sz="1400" dirty="0">
                <a:latin typeface="Calibri" pitchFamily="34" charset="0"/>
              </a:rPr>
              <a:t>: [для вузов по направлению подготовки "Социальная работа"]/ С. Е. </a:t>
            </a:r>
            <a:r>
              <a:rPr lang="ru-RU" sz="1400" dirty="0" err="1">
                <a:latin typeface="Calibri" pitchFamily="34" charset="0"/>
              </a:rPr>
              <a:t>Гасумова</a:t>
            </a:r>
            <a:r>
              <a:rPr lang="ru-RU" sz="1400" dirty="0">
                <a:latin typeface="Calibri" pitchFamily="34" charset="0"/>
              </a:rPr>
              <a:t>. -4-е изд., </a:t>
            </a:r>
            <a:r>
              <a:rPr lang="ru-RU" sz="1400" dirty="0" err="1">
                <a:latin typeface="Calibri" pitchFamily="34" charset="0"/>
              </a:rPr>
              <a:t>перераб</a:t>
            </a:r>
            <a:r>
              <a:rPr lang="ru-RU" sz="1400" dirty="0">
                <a:latin typeface="Calibri" pitchFamily="34" charset="0"/>
              </a:rPr>
              <a:t>. и доп.. -Москва: Дашков и Ко, 2014.-309, [1] c.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5" y="1668524"/>
            <a:ext cx="725229" cy="10574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59632" y="1844824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  </a:t>
            </a:r>
            <a:r>
              <a:rPr lang="ru-RU" sz="1400" b="1" dirty="0" err="1" smtClean="0">
                <a:latin typeface="Calibri" pitchFamily="34" charset="0"/>
              </a:rPr>
              <a:t>Замараева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</a:rPr>
              <a:t>З. П.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Ресурсно-потенциальный подход в системе социальной защиты населения </a:t>
            </a:r>
            <a:r>
              <a:rPr lang="ru-RU" sz="1400" dirty="0">
                <a:latin typeface="Calibri" pitchFamily="34" charset="0"/>
              </a:rPr>
              <a:t>: монография/ З. П. Замараева; Ассоциация работников социальных служб. -Москва: Социальное обслуживание, 2014.-259 с.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96" y="3179980"/>
            <a:ext cx="793787" cy="10926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59632" y="3195373"/>
            <a:ext cx="763284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   </a:t>
            </a:r>
            <a:r>
              <a:rPr lang="ru-RU" sz="1400" b="1" dirty="0" err="1" smtClean="0">
                <a:latin typeface="Calibri" pitchFamily="34" charset="0"/>
              </a:rPr>
              <a:t>Замараева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</a:rPr>
              <a:t>З. П.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Правовое регулирование современной системы социальной защиты населения (на материалах Пермского края</a:t>
            </a:r>
            <a:r>
              <a:rPr lang="ru-RU" sz="1400" dirty="0">
                <a:latin typeface="Calibri" pitchFamily="34" charset="0"/>
              </a:rPr>
              <a:t>)/ З. П. Замараева, П. С. Фокин; М-во образования и науки РФ, </a:t>
            </a:r>
            <a:r>
              <a:rPr lang="ru-RU" sz="1400" dirty="0" err="1">
                <a:latin typeface="Calibri" pitchFamily="34" charset="0"/>
              </a:rPr>
              <a:t>Перм</a:t>
            </a:r>
            <a:r>
              <a:rPr lang="ru-RU" sz="1400" dirty="0">
                <a:latin typeface="Calibri" pitchFamily="34" charset="0"/>
              </a:rPr>
              <a:t>. гос. нац. </a:t>
            </a:r>
            <a:r>
              <a:rPr lang="ru-RU" sz="1400" dirty="0" err="1">
                <a:latin typeface="Calibri" pitchFamily="34" charset="0"/>
              </a:rPr>
              <a:t>исслед</a:t>
            </a:r>
            <a:r>
              <a:rPr lang="ru-RU" sz="1400" dirty="0">
                <a:latin typeface="Calibri" pitchFamily="34" charset="0"/>
              </a:rPr>
              <a:t>. ун-т. -Пермь: Пермский государственный национальный исследовательский университет, 2013.-77 c.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94103" y="4590201"/>
            <a:ext cx="759273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b="1" dirty="0" smtClean="0">
                <a:latin typeface="Calibri" pitchFamily="34" charset="0"/>
              </a:rPr>
              <a:t> </a:t>
            </a:r>
            <a:r>
              <a:rPr lang="ru-RU" sz="14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 </a:t>
            </a:r>
            <a:r>
              <a:rPr lang="ru-RU" sz="1400" b="1" dirty="0" err="1" smtClean="0">
                <a:latin typeface="Calibri" pitchFamily="34" charset="0"/>
              </a:rPr>
              <a:t>Замараева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</a:rPr>
              <a:t>З. П.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Социальная защита и социальное обслуживание населения</a:t>
            </a:r>
            <a:r>
              <a:rPr lang="ru-RU" sz="1400" dirty="0">
                <a:latin typeface="Calibri" pitchFamily="34" charset="0"/>
              </a:rPr>
              <a:t>: Учебник . – М.: ИТК Дашков и К,  2017. </a:t>
            </a:r>
            <a:r>
              <a:rPr lang="ru-RU" sz="1400" dirty="0" smtClean="0">
                <a:latin typeface="Calibri" pitchFamily="34" charset="0"/>
              </a:rPr>
              <a:t>– 174 с.</a:t>
            </a:r>
            <a:endParaRPr lang="ru-RU" sz="14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2976" y="5688449"/>
            <a:ext cx="777686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1400" b="1" dirty="0" smtClean="0">
                <a:solidFill>
                  <a:srgbClr val="990033"/>
                </a:solidFill>
                <a:latin typeface="Calibri" pitchFamily="34" charset="0"/>
                <a:sym typeface="Wingdings"/>
              </a:rPr>
              <a:t>   </a:t>
            </a:r>
            <a:r>
              <a:rPr lang="ru-RU" sz="1400" b="1" dirty="0" err="1" smtClean="0">
                <a:latin typeface="Calibri" pitchFamily="34" charset="0"/>
              </a:rPr>
              <a:t>Леденцова</a:t>
            </a:r>
            <a:r>
              <a:rPr lang="ru-RU" sz="1400" b="1" dirty="0" smtClean="0">
                <a:latin typeface="Calibri" pitchFamily="34" charset="0"/>
              </a:rPr>
              <a:t> </a:t>
            </a:r>
            <a:r>
              <a:rPr lang="ru-RU" sz="1400" b="1" dirty="0">
                <a:latin typeface="Calibri" pitchFamily="34" charset="0"/>
              </a:rPr>
              <a:t>В. А.</a:t>
            </a:r>
            <a:endParaRPr lang="ru-RU" sz="1400" dirty="0">
              <a:latin typeface="Calibri" pitchFamily="34" charset="0"/>
            </a:endParaRPr>
          </a:p>
          <a:p>
            <a:pPr indent="457200" algn="just"/>
            <a:r>
              <a:rPr lang="ru-RU" sz="1400" b="1" dirty="0">
                <a:latin typeface="Calibri" pitchFamily="34" charset="0"/>
              </a:rPr>
              <a:t>Семья 59: </a:t>
            </a:r>
            <a:r>
              <a:rPr lang="ru-RU" sz="1400" b="1" dirty="0" err="1">
                <a:latin typeface="Calibri" pitchFamily="34" charset="0"/>
              </a:rPr>
              <a:t>conflict-free</a:t>
            </a:r>
            <a:r>
              <a:rPr lang="ru-RU" sz="1400" b="1" dirty="0">
                <a:latin typeface="Calibri" pitchFamily="34" charset="0"/>
              </a:rPr>
              <a:t> </a:t>
            </a:r>
            <a:r>
              <a:rPr lang="ru-RU" sz="1400" dirty="0">
                <a:latin typeface="Calibri" pitchFamily="34" charset="0"/>
              </a:rPr>
              <a:t>: сборник научно-методических материалов по вопросам профилактики и разрешения семейных конфликтов с применением медиативных (</a:t>
            </a:r>
            <a:r>
              <a:rPr lang="ru-RU" sz="1400" dirty="0" smtClean="0">
                <a:latin typeface="Calibri" pitchFamily="34" charset="0"/>
              </a:rPr>
              <a:t>посреднических</a:t>
            </a:r>
            <a:r>
              <a:rPr lang="ru-RU" sz="1400" dirty="0">
                <a:latin typeface="Calibri" pitchFamily="34" charset="0"/>
              </a:rPr>
              <a:t>) процедур/ В. А. </a:t>
            </a:r>
            <a:r>
              <a:rPr lang="ru-RU" sz="1400" dirty="0" err="1">
                <a:latin typeface="Calibri" pitchFamily="34" charset="0"/>
              </a:rPr>
              <a:t>Леденцова</a:t>
            </a:r>
            <a:r>
              <a:rPr lang="ru-RU" sz="1400" dirty="0">
                <a:latin typeface="Calibri" pitchFamily="34" charset="0"/>
              </a:rPr>
              <a:t>, Е. Ю. </a:t>
            </a:r>
            <a:r>
              <a:rPr lang="ru-RU" sz="1400" dirty="0" err="1">
                <a:latin typeface="Calibri" pitchFamily="34" charset="0"/>
              </a:rPr>
              <a:t>Невельсон</a:t>
            </a:r>
            <a:r>
              <a:rPr lang="ru-RU" sz="1400" dirty="0">
                <a:latin typeface="Calibri" pitchFamily="34" charset="0"/>
              </a:rPr>
              <a:t>, А. Л. Хавкина. -Пермь: От и До, 2013</a:t>
            </a:r>
            <a:r>
              <a:rPr lang="ru-RU" sz="1400" dirty="0" smtClean="0">
                <a:latin typeface="Calibri" pitchFamily="34" charset="0"/>
              </a:rPr>
              <a:t>. -  81 </a:t>
            </a:r>
            <a:r>
              <a:rPr lang="ru-RU" sz="1400" dirty="0">
                <a:latin typeface="Calibri" pitchFamily="34" charset="0"/>
              </a:rPr>
              <a:t>с.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5" y="5733255"/>
            <a:ext cx="725229" cy="994889"/>
          </a:xfrm>
          <a:prstGeom prst="rect">
            <a:avLst/>
          </a:prstGeom>
        </p:spPr>
      </p:pic>
      <p:pic>
        <p:nvPicPr>
          <p:cNvPr id="14" name="Рисунок 13" descr="WP_20170502_16_03_20_Pr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5720" y="4500570"/>
            <a:ext cx="746064" cy="1071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</TotalTime>
  <Words>2896</Words>
  <Application>Microsoft Office PowerPoint</Application>
  <PresentationFormat>Экран (4:3)</PresentationFormat>
  <Paragraphs>122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buf</dc:creator>
  <cp:lastModifiedBy>User</cp:lastModifiedBy>
  <cp:revision>70</cp:revision>
  <dcterms:created xsi:type="dcterms:W3CDTF">2017-04-18T05:43:45Z</dcterms:created>
  <dcterms:modified xsi:type="dcterms:W3CDTF">2017-05-17T05:38:06Z</dcterms:modified>
</cp:coreProperties>
</file>